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Nunito Light" pitchFamily="2" charset="0"/>
      <p:regular r:id="rId13"/>
    </p:embeddedFont>
    <p:embeddedFont>
      <p:font typeface="Nunito Semi Bold" panose="020B0604020202020204" charset="0"/>
      <p:regular r:id="rId14"/>
    </p:embeddedFont>
    <p:embeddedFont>
      <p:font typeface="PT Sans" panose="020B0503020203020204" pitchFamily="3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6789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837724" y="1610439"/>
            <a:ext cx="7468553" cy="1231821"/>
          </a:xfrm>
          <a:prstGeom prst="rect">
            <a:avLst/>
          </a:prstGeom>
          <a:noFill/>
          <a:ln/>
        </p:spPr>
        <p:txBody>
          <a:bodyPr wrap="square" lIns="0" tIns="0" rIns="0" bIns="0" rtlCol="0" anchor="t"/>
          <a:lstStyle/>
          <a:p>
            <a:pPr marL="0" indent="0" algn="l">
              <a:lnSpc>
                <a:spcPts val="4850"/>
              </a:lnSpc>
              <a:buNone/>
            </a:pPr>
            <a:r>
              <a:rPr lang="en-US" sz="3850" dirty="0">
                <a:solidFill>
                  <a:srgbClr val="FFFFFF"/>
                </a:solidFill>
                <a:latin typeface="Nunito Semi Bold" pitchFamily="34" charset="0"/>
                <a:ea typeface="Nunito Semi Bold" pitchFamily="34" charset="-122"/>
                <a:cs typeface="Nunito Semi Bold" pitchFamily="34" charset="-120"/>
              </a:rPr>
              <a:t>Prédiction des Prix des Voitures d'Occasion en Tunisie</a:t>
            </a:r>
            <a:endParaRPr lang="en-US" sz="3850" dirty="0"/>
          </a:p>
        </p:txBody>
      </p:sp>
      <p:sp>
        <p:nvSpPr>
          <p:cNvPr id="4" name="Text 1"/>
          <p:cNvSpPr/>
          <p:nvPr/>
        </p:nvSpPr>
        <p:spPr>
          <a:xfrm>
            <a:off x="837724" y="2925961"/>
            <a:ext cx="7468553" cy="985361"/>
          </a:xfrm>
          <a:prstGeom prst="rect">
            <a:avLst/>
          </a:prstGeom>
          <a:noFill/>
          <a:ln/>
        </p:spPr>
        <p:txBody>
          <a:bodyPr wrap="square" lIns="0" tIns="0" rIns="0" bIns="0" rtlCol="0" anchor="t"/>
          <a:lstStyle/>
          <a:p>
            <a:pPr marL="0" indent="0" algn="l">
              <a:lnSpc>
                <a:spcPts val="3850"/>
              </a:lnSpc>
              <a:buNone/>
            </a:pPr>
            <a:r>
              <a:rPr lang="en-US" sz="3100" dirty="0">
                <a:solidFill>
                  <a:srgbClr val="FFFFFF"/>
                </a:solidFill>
                <a:latin typeface="Nunito Semi Bold" pitchFamily="34" charset="0"/>
                <a:ea typeface="Nunito Semi Bold" pitchFamily="34" charset="-122"/>
                <a:cs typeface="Nunito Semi Bold" pitchFamily="34" charset="-120"/>
              </a:rPr>
              <a:t>Régression Linéaire Multiple + Application Web Streamlit</a:t>
            </a:r>
            <a:endParaRPr lang="en-US" sz="3100" dirty="0"/>
          </a:p>
        </p:txBody>
      </p:sp>
      <p:sp>
        <p:nvSpPr>
          <p:cNvPr id="5" name="Text 2"/>
          <p:cNvSpPr/>
          <p:nvPr/>
        </p:nvSpPr>
        <p:spPr>
          <a:xfrm>
            <a:off x="837724" y="4225409"/>
            <a:ext cx="7468553" cy="1340168"/>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Cette présentation introduit notre solution innovante pour estimer les prix des voitures d'occasion en Tunisie. En tirant parti d'une combinaison puissante de régression linéaire multiple et d'une application web Streamlit conviviale, nous visons à apporter transparence et précision au marché des voitures d'occasion.</a:t>
            </a:r>
            <a:endParaRPr lang="en-US" sz="1600" dirty="0"/>
          </a:p>
        </p:txBody>
      </p:sp>
      <p:sp>
        <p:nvSpPr>
          <p:cNvPr id="6" name="Text 3"/>
          <p:cNvSpPr/>
          <p:nvPr/>
        </p:nvSpPr>
        <p:spPr>
          <a:xfrm>
            <a:off x="837724" y="5879663"/>
            <a:ext cx="7468553" cy="739378"/>
          </a:xfrm>
          <a:prstGeom prst="rect">
            <a:avLst/>
          </a:prstGeom>
          <a:noFill/>
          <a:ln/>
        </p:spPr>
        <p:txBody>
          <a:bodyPr wrap="square" lIns="0" tIns="0" rIns="0" bIns="0" rtlCol="0" anchor="t"/>
          <a:lstStyle/>
          <a:p>
            <a:pPr marL="0" indent="0" algn="l">
              <a:lnSpc>
                <a:spcPts val="2900"/>
              </a:lnSpc>
              <a:buNone/>
            </a:pPr>
            <a:r>
              <a:rPr lang="en-US" sz="2300" dirty="0">
                <a:solidFill>
                  <a:srgbClr val="FFFFFF"/>
                </a:solidFill>
                <a:latin typeface="Nunito Semi Bold" pitchFamily="34" charset="0"/>
                <a:ea typeface="Nunito Semi Bold" pitchFamily="34" charset="-122"/>
                <a:cs typeface="Nunito Semi Bold" pitchFamily="34" charset="-120"/>
              </a:rPr>
              <a:t>Équipe : Khalil Amamri, Montassar Zreilli, Wassim Mnassri, Mahdi Hadj Amor</a:t>
            </a:r>
            <a:endParaRPr lang="en-US" sz="2300" dirty="0"/>
          </a:p>
        </p:txBody>
      </p:sp>
      <p:pic>
        <p:nvPicPr>
          <p:cNvPr id="8" name="Picture 7" descr="A person holding a hand with cars&#10;&#10;AI-generated content may be incorrect.">
            <a:extLst>
              <a:ext uri="{FF2B5EF4-FFF2-40B4-BE49-F238E27FC236}">
                <a16:creationId xmlns:a16="http://schemas.microsoft.com/office/drawing/2014/main" id="{65F73F99-27DD-F95A-DB31-97AC8F410FD6}"/>
              </a:ext>
            </a:extLst>
          </p:cNvPr>
          <p:cNvPicPr>
            <a:picLocks noChangeAspect="1"/>
          </p:cNvPicPr>
          <p:nvPr/>
        </p:nvPicPr>
        <p:blipFill>
          <a:blip r:embed="rId3"/>
          <a:stretch>
            <a:fillRect/>
          </a:stretch>
        </p:blipFill>
        <p:spPr>
          <a:xfrm>
            <a:off x="8451129" y="0"/>
            <a:ext cx="6179271" cy="82295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55057" y="314206"/>
            <a:ext cx="2677358" cy="334685"/>
          </a:xfrm>
          <a:prstGeom prst="rect">
            <a:avLst/>
          </a:prstGeom>
          <a:noFill/>
          <a:ln/>
        </p:spPr>
        <p:txBody>
          <a:bodyPr wrap="none" lIns="0" tIns="0" rIns="0" bIns="0" rtlCol="0" anchor="t"/>
          <a:lstStyle/>
          <a:p>
            <a:pPr marL="0" indent="0" algn="l">
              <a:lnSpc>
                <a:spcPts val="2600"/>
              </a:lnSpc>
              <a:buNone/>
            </a:pPr>
            <a:endParaRPr lang="en-US" sz="2100" dirty="0"/>
          </a:p>
        </p:txBody>
      </p:sp>
      <p:pic>
        <p:nvPicPr>
          <p:cNvPr id="3" name="Image 0" descr="preencoded.png"/>
          <p:cNvPicPr>
            <a:picLocks noChangeAspect="1"/>
          </p:cNvPicPr>
          <p:nvPr/>
        </p:nvPicPr>
        <p:blipFill>
          <a:blip r:embed="rId3"/>
          <a:stretch>
            <a:fillRect/>
          </a:stretch>
        </p:blipFill>
        <p:spPr>
          <a:xfrm>
            <a:off x="3688451" y="691123"/>
            <a:ext cx="7038856" cy="7038856"/>
          </a:xfrm>
          <a:prstGeom prst="rect">
            <a:avLst/>
          </a:prstGeom>
        </p:spPr>
      </p:pic>
      <p:pic>
        <p:nvPicPr>
          <p:cNvPr id="4" name="Picture 3">
            <a:extLst>
              <a:ext uri="{FF2B5EF4-FFF2-40B4-BE49-F238E27FC236}">
                <a16:creationId xmlns:a16="http://schemas.microsoft.com/office/drawing/2014/main" id="{8E74D326-74B2-1F43-466A-AA2E559DA9EF}"/>
              </a:ext>
            </a:extLst>
          </p:cNvPr>
          <p:cNvPicPr>
            <a:picLocks noChangeAspect="1"/>
          </p:cNvPicPr>
          <p:nvPr/>
        </p:nvPicPr>
        <p:blipFill>
          <a:blip r:embed="rId4"/>
          <a:stretch>
            <a:fillRect/>
          </a:stretch>
        </p:blipFill>
        <p:spPr>
          <a:xfrm>
            <a:off x="12258344" y="7729979"/>
            <a:ext cx="2372056" cy="4996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8184"/>
          </a:xfrm>
          <a:prstGeom prst="rect">
            <a:avLst/>
          </a:prstGeom>
        </p:spPr>
      </p:pic>
      <p:sp>
        <p:nvSpPr>
          <p:cNvPr id="3" name="Text 0"/>
          <p:cNvSpPr/>
          <p:nvPr/>
        </p:nvSpPr>
        <p:spPr>
          <a:xfrm>
            <a:off x="837724" y="3243501"/>
            <a:ext cx="8273653" cy="615910"/>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Nunito Semi Bold" pitchFamily="34" charset="0"/>
                <a:ea typeface="Nunito Semi Bold" pitchFamily="34" charset="-122"/>
                <a:cs typeface="Nunito Semi Bold" pitchFamily="34" charset="-120"/>
              </a:rPr>
              <a:t>Qu'est-ce que la régression linéaire ?</a:t>
            </a:r>
            <a:endParaRPr lang="en-US" sz="3850" dirty="0"/>
          </a:p>
        </p:txBody>
      </p:sp>
      <p:sp>
        <p:nvSpPr>
          <p:cNvPr id="4" name="Shape 1"/>
          <p:cNvSpPr/>
          <p:nvPr/>
        </p:nvSpPr>
        <p:spPr>
          <a:xfrm>
            <a:off x="837724" y="4173498"/>
            <a:ext cx="6372701" cy="3430786"/>
          </a:xfrm>
          <a:prstGeom prst="roundRect">
            <a:avLst>
              <a:gd name="adj" fmla="val 3198"/>
            </a:avLst>
          </a:prstGeom>
          <a:solidFill>
            <a:srgbClr val="00002E">
              <a:alpha val="75000"/>
            </a:srgbClr>
          </a:solidFill>
          <a:ln w="22860">
            <a:solidFill>
              <a:srgbClr val="F2B42D"/>
            </a:solidFill>
            <a:prstDash val="solid"/>
          </a:ln>
        </p:spPr>
        <p:txBody>
          <a:bodyPr/>
          <a:lstStyle/>
          <a:p>
            <a:endParaRPr lang="en-US"/>
          </a:p>
        </p:txBody>
      </p:sp>
      <p:sp>
        <p:nvSpPr>
          <p:cNvPr id="5" name="Shape 2"/>
          <p:cNvSpPr/>
          <p:nvPr/>
        </p:nvSpPr>
        <p:spPr>
          <a:xfrm>
            <a:off x="814864" y="4173498"/>
            <a:ext cx="91440" cy="3430786"/>
          </a:xfrm>
          <a:prstGeom prst="roundRect">
            <a:avLst>
              <a:gd name="adj" fmla="val 343600"/>
            </a:avLst>
          </a:prstGeom>
          <a:solidFill>
            <a:srgbClr val="F2B42D"/>
          </a:solidFill>
          <a:ln/>
        </p:spPr>
        <p:txBody>
          <a:bodyPr/>
          <a:lstStyle/>
          <a:p>
            <a:endParaRPr lang="en-US"/>
          </a:p>
        </p:txBody>
      </p:sp>
      <p:sp>
        <p:nvSpPr>
          <p:cNvPr id="6" name="Text 3"/>
          <p:cNvSpPr/>
          <p:nvPr/>
        </p:nvSpPr>
        <p:spPr>
          <a:xfrm>
            <a:off x="1138595" y="4405789"/>
            <a:ext cx="3235404" cy="369689"/>
          </a:xfrm>
          <a:prstGeom prst="rect">
            <a:avLst/>
          </a:prstGeom>
          <a:noFill/>
          <a:ln/>
        </p:spPr>
        <p:txBody>
          <a:bodyPr wrap="none" lIns="0" tIns="0" rIns="0" bIns="0" rtlCol="0" anchor="t"/>
          <a:lstStyle/>
          <a:p>
            <a:pPr marL="0" indent="0" algn="l">
              <a:lnSpc>
                <a:spcPts val="2900"/>
              </a:lnSpc>
              <a:buNone/>
            </a:pPr>
            <a:r>
              <a:rPr lang="en-US" sz="2300" dirty="0">
                <a:solidFill>
                  <a:srgbClr val="FFFFFF"/>
                </a:solidFill>
                <a:latin typeface="Nunito Semi Bold" pitchFamily="34" charset="0"/>
                <a:ea typeface="Nunito Semi Bold" pitchFamily="34" charset="-122"/>
                <a:cs typeface="Nunito Semi Bold" pitchFamily="34" charset="-120"/>
              </a:rPr>
              <a:t>Le concept fondamental</a:t>
            </a:r>
            <a:endParaRPr lang="en-US" sz="2300" dirty="0"/>
          </a:p>
        </p:txBody>
      </p:sp>
      <p:sp>
        <p:nvSpPr>
          <p:cNvPr id="7" name="Text 4"/>
          <p:cNvSpPr/>
          <p:nvPr/>
        </p:nvSpPr>
        <p:spPr>
          <a:xfrm>
            <a:off x="1138595" y="4901089"/>
            <a:ext cx="5839539" cy="2010251"/>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La régression linéaire est une méthode statistique fondamentale utilisée pour modéliser la relation entre une variable dépendante et une ou plusieurs variables indépendantes en ajustant une équation linéaire aux données observées. En termes simples, elle nous aide à "trouver la meilleure ligne à travers les données pour prédire un résultat".</a:t>
            </a:r>
            <a:endParaRPr lang="en-US" sz="1600" dirty="0"/>
          </a:p>
        </p:txBody>
      </p:sp>
      <p:sp>
        <p:nvSpPr>
          <p:cNvPr id="8" name="Shape 5"/>
          <p:cNvSpPr/>
          <p:nvPr/>
        </p:nvSpPr>
        <p:spPr>
          <a:xfrm>
            <a:off x="7419856" y="4173498"/>
            <a:ext cx="6372820" cy="3430786"/>
          </a:xfrm>
          <a:prstGeom prst="roundRect">
            <a:avLst>
              <a:gd name="adj" fmla="val 3198"/>
            </a:avLst>
          </a:prstGeom>
          <a:solidFill>
            <a:srgbClr val="00002E">
              <a:alpha val="75000"/>
            </a:srgbClr>
          </a:solidFill>
          <a:ln w="22860">
            <a:solidFill>
              <a:srgbClr val="D7425E"/>
            </a:solidFill>
            <a:prstDash val="solid"/>
          </a:ln>
        </p:spPr>
        <p:txBody>
          <a:bodyPr/>
          <a:lstStyle/>
          <a:p>
            <a:endParaRPr lang="en-US"/>
          </a:p>
        </p:txBody>
      </p:sp>
      <p:sp>
        <p:nvSpPr>
          <p:cNvPr id="9" name="Shape 6"/>
          <p:cNvSpPr/>
          <p:nvPr/>
        </p:nvSpPr>
        <p:spPr>
          <a:xfrm>
            <a:off x="7396996" y="4173498"/>
            <a:ext cx="91440" cy="3430786"/>
          </a:xfrm>
          <a:prstGeom prst="roundRect">
            <a:avLst>
              <a:gd name="adj" fmla="val 343600"/>
            </a:avLst>
          </a:prstGeom>
          <a:solidFill>
            <a:srgbClr val="D7425E"/>
          </a:solidFill>
          <a:ln/>
        </p:spPr>
        <p:txBody>
          <a:bodyPr/>
          <a:lstStyle/>
          <a:p>
            <a:endParaRPr lang="en-US"/>
          </a:p>
        </p:txBody>
      </p:sp>
      <p:sp>
        <p:nvSpPr>
          <p:cNvPr id="10" name="Text 7"/>
          <p:cNvSpPr/>
          <p:nvPr/>
        </p:nvSpPr>
        <p:spPr>
          <a:xfrm>
            <a:off x="7720727" y="4405789"/>
            <a:ext cx="5504736" cy="369689"/>
          </a:xfrm>
          <a:prstGeom prst="rect">
            <a:avLst/>
          </a:prstGeom>
          <a:noFill/>
          <a:ln/>
        </p:spPr>
        <p:txBody>
          <a:bodyPr wrap="none" lIns="0" tIns="0" rIns="0" bIns="0" rtlCol="0" anchor="t"/>
          <a:lstStyle/>
          <a:p>
            <a:pPr marL="0" indent="0" algn="l">
              <a:lnSpc>
                <a:spcPts val="2900"/>
              </a:lnSpc>
              <a:buNone/>
            </a:pPr>
            <a:r>
              <a:rPr lang="en-US" sz="2300" dirty="0">
                <a:solidFill>
                  <a:srgbClr val="FFFFFF"/>
                </a:solidFill>
                <a:latin typeface="Nunito Semi Bold" pitchFamily="34" charset="0"/>
                <a:ea typeface="Nunito Semi Bold" pitchFamily="34" charset="-122"/>
                <a:cs typeface="Nunito Semi Bold" pitchFamily="34" charset="-120"/>
              </a:rPr>
              <a:t>Un exemple simple : Kilométrage vs. Prix</a:t>
            </a:r>
            <a:endParaRPr lang="en-US" sz="2300" dirty="0"/>
          </a:p>
        </p:txBody>
      </p:sp>
      <p:sp>
        <p:nvSpPr>
          <p:cNvPr id="11" name="Text 8"/>
          <p:cNvSpPr/>
          <p:nvPr/>
        </p:nvSpPr>
        <p:spPr>
          <a:xfrm>
            <a:off x="7720727" y="4901089"/>
            <a:ext cx="5839658" cy="1675209"/>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Imaginez tracer le kilométrage de différentes voitures par rapport à leurs prix de vente. La régression linéaire identifie une ligne droite qui représente le mieux cette relation, nous permettant de prédire le prix d'une voiture en fonction de son kilométrage.</a:t>
            </a:r>
            <a:endParaRPr lang="en-US" sz="1600" dirty="0"/>
          </a:p>
        </p:txBody>
      </p:sp>
      <p:sp>
        <p:nvSpPr>
          <p:cNvPr id="12" name="Text 9"/>
          <p:cNvSpPr/>
          <p:nvPr/>
        </p:nvSpPr>
        <p:spPr>
          <a:xfrm>
            <a:off x="7720727" y="6701909"/>
            <a:ext cx="5839658"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La formule d'une régression linéaire simple est : </a:t>
            </a:r>
            <a:r>
              <a:rPr lang="en-US" sz="1600" b="1" dirty="0">
                <a:solidFill>
                  <a:srgbClr val="FFFFFF"/>
                </a:solidFill>
                <a:latin typeface="PT Sans" pitchFamily="34" charset="0"/>
                <a:ea typeface="PT Sans" pitchFamily="34" charset="-122"/>
                <a:cs typeface="PT Sans" pitchFamily="34" charset="-120"/>
              </a:rPr>
              <a:t>Prix = a + b × Kilométrage</a:t>
            </a:r>
            <a:r>
              <a:rPr lang="en-US" sz="1600" dirty="0">
                <a:solidFill>
                  <a:srgbClr val="FFFFFF"/>
                </a:solidFill>
                <a:latin typeface="PT Sans" pitchFamily="34" charset="0"/>
                <a:ea typeface="PT Sans" pitchFamily="34" charset="-122"/>
                <a:cs typeface="PT Sans" pitchFamily="34" charset="-120"/>
              </a:rPr>
              <a:t>, où 'a' est l'ordonnée à l'origine et 'b' est la pente.</a:t>
            </a:r>
            <a:endParaRPr lang="en-US" sz="1600" dirty="0"/>
          </a:p>
        </p:txBody>
      </p:sp>
      <p:pic>
        <p:nvPicPr>
          <p:cNvPr id="15" name="Picture 14">
            <a:extLst>
              <a:ext uri="{FF2B5EF4-FFF2-40B4-BE49-F238E27FC236}">
                <a16:creationId xmlns:a16="http://schemas.microsoft.com/office/drawing/2014/main" id="{5D689FE1-EE63-342C-A8A7-3788FD113AA0}"/>
              </a:ext>
            </a:extLst>
          </p:cNvPr>
          <p:cNvPicPr>
            <a:picLocks noChangeAspect="1"/>
          </p:cNvPicPr>
          <p:nvPr/>
        </p:nvPicPr>
        <p:blipFill>
          <a:blip r:embed="rId4"/>
          <a:stretch>
            <a:fillRect/>
          </a:stretch>
        </p:blipFill>
        <p:spPr>
          <a:xfrm>
            <a:off x="12258344" y="7729979"/>
            <a:ext cx="2372056" cy="4996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8189" y="514350"/>
            <a:ext cx="7857292" cy="550188"/>
          </a:xfrm>
          <a:prstGeom prst="rect">
            <a:avLst/>
          </a:prstGeom>
          <a:noFill/>
          <a:ln/>
        </p:spPr>
        <p:txBody>
          <a:bodyPr wrap="none" lIns="0" tIns="0" rIns="0" bIns="0" rtlCol="0" anchor="t"/>
          <a:lstStyle/>
          <a:p>
            <a:pPr marL="0" indent="0" algn="l">
              <a:lnSpc>
                <a:spcPts val="4300"/>
              </a:lnSpc>
              <a:buNone/>
            </a:pPr>
            <a:r>
              <a:rPr lang="en-US" sz="3450" dirty="0">
                <a:solidFill>
                  <a:srgbClr val="FFFFFF"/>
                </a:solidFill>
                <a:latin typeface="Nunito Semi Bold" pitchFamily="34" charset="0"/>
                <a:ea typeface="Nunito Semi Bold" pitchFamily="34" charset="-122"/>
                <a:cs typeface="Nunito Semi Bold" pitchFamily="34" charset="-120"/>
              </a:rPr>
              <a:t>Régression Linéaire Multiple vs. Simple</a:t>
            </a:r>
            <a:endParaRPr lang="en-US" sz="3450" dirty="0"/>
          </a:p>
        </p:txBody>
      </p:sp>
      <p:pic>
        <p:nvPicPr>
          <p:cNvPr id="3" name="Image 0" descr="preencoded.png"/>
          <p:cNvPicPr>
            <a:picLocks noChangeAspect="1"/>
          </p:cNvPicPr>
          <p:nvPr/>
        </p:nvPicPr>
        <p:blipFill>
          <a:blip r:embed="rId3"/>
          <a:stretch>
            <a:fillRect/>
          </a:stretch>
        </p:blipFill>
        <p:spPr>
          <a:xfrm>
            <a:off x="748189" y="1438632"/>
            <a:ext cx="4377928" cy="748189"/>
          </a:xfrm>
          <a:prstGeom prst="rect">
            <a:avLst/>
          </a:prstGeom>
        </p:spPr>
      </p:pic>
      <p:sp>
        <p:nvSpPr>
          <p:cNvPr id="4" name="Text 1"/>
          <p:cNvSpPr/>
          <p:nvPr/>
        </p:nvSpPr>
        <p:spPr>
          <a:xfrm>
            <a:off x="935236" y="2373868"/>
            <a:ext cx="2712958" cy="275034"/>
          </a:xfrm>
          <a:prstGeom prst="rect">
            <a:avLst/>
          </a:prstGeom>
          <a:noFill/>
          <a:ln/>
        </p:spPr>
        <p:txBody>
          <a:bodyPr wrap="none" lIns="0" tIns="0" rIns="0" bIns="0" rtlCol="0" anchor="t"/>
          <a:lstStyle/>
          <a:p>
            <a:pPr marL="0" indent="0" algn="l">
              <a:lnSpc>
                <a:spcPts val="2150"/>
              </a:lnSpc>
              <a:buNone/>
            </a:pPr>
            <a:r>
              <a:rPr lang="en-US" sz="1700" dirty="0">
                <a:solidFill>
                  <a:srgbClr val="FFFFFF"/>
                </a:solidFill>
                <a:latin typeface="Nunito Semi Bold" pitchFamily="34" charset="0"/>
                <a:ea typeface="Nunito Semi Bold" pitchFamily="34" charset="-122"/>
                <a:cs typeface="Nunito Semi Bold" pitchFamily="34" charset="-120"/>
              </a:rPr>
              <a:t>Régression Linéaire Simple</a:t>
            </a:r>
            <a:endParaRPr lang="en-US" sz="1700" dirty="0"/>
          </a:p>
        </p:txBody>
      </p:sp>
      <p:sp>
        <p:nvSpPr>
          <p:cNvPr id="5" name="Text 2"/>
          <p:cNvSpPr/>
          <p:nvPr/>
        </p:nvSpPr>
        <p:spPr>
          <a:xfrm>
            <a:off x="935236" y="2761059"/>
            <a:ext cx="4003834" cy="1196816"/>
          </a:xfrm>
          <a:prstGeom prst="rect">
            <a:avLst/>
          </a:prstGeom>
          <a:noFill/>
          <a:ln/>
        </p:spPr>
        <p:txBody>
          <a:bodyPr wrap="square" lIns="0" tIns="0" rIns="0" bIns="0" rtlCol="0" anchor="t"/>
          <a:lstStyle/>
          <a:p>
            <a:pPr marL="0" indent="0" algn="l">
              <a:lnSpc>
                <a:spcPts val="2350"/>
              </a:lnSpc>
              <a:buNone/>
            </a:pPr>
            <a:r>
              <a:rPr lang="en-US" sz="1450" dirty="0">
                <a:solidFill>
                  <a:srgbClr val="FFFFFF"/>
                </a:solidFill>
                <a:latin typeface="PT Sans" pitchFamily="34" charset="0"/>
                <a:ea typeface="PT Sans" pitchFamily="34" charset="-122"/>
                <a:cs typeface="PT Sans" pitchFamily="34" charset="-120"/>
              </a:rPr>
              <a:t>Utilise </a:t>
            </a:r>
            <a:r>
              <a:rPr lang="en-US" sz="1450" b="1" dirty="0">
                <a:solidFill>
                  <a:srgbClr val="D7425E"/>
                </a:solidFill>
                <a:latin typeface="PT Sans" pitchFamily="34" charset="0"/>
                <a:ea typeface="PT Sans" pitchFamily="34" charset="-122"/>
                <a:cs typeface="PT Sans" pitchFamily="34" charset="-120"/>
              </a:rPr>
              <a:t>une seule entrée</a:t>
            </a:r>
            <a:r>
              <a:rPr lang="en-US" sz="1450" dirty="0">
                <a:solidFill>
                  <a:srgbClr val="FFFFFF"/>
                </a:solidFill>
                <a:latin typeface="PT Sans" pitchFamily="34" charset="0"/>
                <a:ea typeface="PT Sans" pitchFamily="34" charset="-122"/>
                <a:cs typeface="PT Sans" pitchFamily="34" charset="-120"/>
              </a:rPr>
              <a:t> (caractéristique) pour prédire le résultat. Par exemple, prédire le prix d'une voiture uniquement en fonction de son kilométrage.</a:t>
            </a:r>
            <a:endParaRPr lang="en-US" sz="1450" dirty="0"/>
          </a:p>
        </p:txBody>
      </p:sp>
      <p:pic>
        <p:nvPicPr>
          <p:cNvPr id="6" name="Image 1" descr="preencoded.png"/>
          <p:cNvPicPr>
            <a:picLocks noChangeAspect="1"/>
          </p:cNvPicPr>
          <p:nvPr/>
        </p:nvPicPr>
        <p:blipFill>
          <a:blip r:embed="rId4"/>
          <a:stretch>
            <a:fillRect/>
          </a:stretch>
        </p:blipFill>
        <p:spPr>
          <a:xfrm>
            <a:off x="5126117" y="1438632"/>
            <a:ext cx="4378047" cy="748189"/>
          </a:xfrm>
          <a:prstGeom prst="rect">
            <a:avLst/>
          </a:prstGeom>
        </p:spPr>
      </p:pic>
      <p:sp>
        <p:nvSpPr>
          <p:cNvPr id="7" name="Text 3"/>
          <p:cNvSpPr/>
          <p:nvPr/>
        </p:nvSpPr>
        <p:spPr>
          <a:xfrm>
            <a:off x="5313164" y="2373868"/>
            <a:ext cx="2847499" cy="275034"/>
          </a:xfrm>
          <a:prstGeom prst="rect">
            <a:avLst/>
          </a:prstGeom>
          <a:noFill/>
          <a:ln/>
        </p:spPr>
        <p:txBody>
          <a:bodyPr wrap="none" lIns="0" tIns="0" rIns="0" bIns="0" rtlCol="0" anchor="t"/>
          <a:lstStyle/>
          <a:p>
            <a:pPr marL="0" indent="0" algn="l">
              <a:lnSpc>
                <a:spcPts val="2150"/>
              </a:lnSpc>
              <a:buNone/>
            </a:pPr>
            <a:r>
              <a:rPr lang="en-US" sz="1700" dirty="0">
                <a:solidFill>
                  <a:srgbClr val="FFFFFF"/>
                </a:solidFill>
                <a:latin typeface="Nunito Semi Bold" pitchFamily="34" charset="0"/>
                <a:ea typeface="Nunito Semi Bold" pitchFamily="34" charset="-122"/>
                <a:cs typeface="Nunito Semi Bold" pitchFamily="34" charset="-120"/>
              </a:rPr>
              <a:t>Régression Linéaire Multiple</a:t>
            </a:r>
            <a:endParaRPr lang="en-US" sz="1700" dirty="0"/>
          </a:p>
        </p:txBody>
      </p:sp>
      <p:sp>
        <p:nvSpPr>
          <p:cNvPr id="8" name="Text 4"/>
          <p:cNvSpPr/>
          <p:nvPr/>
        </p:nvSpPr>
        <p:spPr>
          <a:xfrm>
            <a:off x="5313164" y="2761059"/>
            <a:ext cx="4003953" cy="1196816"/>
          </a:xfrm>
          <a:prstGeom prst="rect">
            <a:avLst/>
          </a:prstGeom>
          <a:noFill/>
          <a:ln/>
        </p:spPr>
        <p:txBody>
          <a:bodyPr wrap="square" lIns="0" tIns="0" rIns="0" bIns="0" rtlCol="0" anchor="t"/>
          <a:lstStyle/>
          <a:p>
            <a:pPr marL="0" indent="0" algn="l">
              <a:lnSpc>
                <a:spcPts val="2350"/>
              </a:lnSpc>
              <a:buNone/>
            </a:pPr>
            <a:r>
              <a:rPr lang="en-US" sz="1450" dirty="0">
                <a:solidFill>
                  <a:srgbClr val="FFFFFF"/>
                </a:solidFill>
                <a:latin typeface="PT Sans" pitchFamily="34" charset="0"/>
                <a:ea typeface="PT Sans" pitchFamily="34" charset="-122"/>
                <a:cs typeface="PT Sans" pitchFamily="34" charset="-120"/>
              </a:rPr>
              <a:t>Emploie </a:t>
            </a:r>
            <a:r>
              <a:rPr lang="en-US" sz="1450" b="1" dirty="0">
                <a:solidFill>
                  <a:srgbClr val="48A8E2"/>
                </a:solidFill>
                <a:latin typeface="PT Sans" pitchFamily="34" charset="0"/>
                <a:ea typeface="PT Sans" pitchFamily="34" charset="-122"/>
                <a:cs typeface="PT Sans" pitchFamily="34" charset="-120"/>
              </a:rPr>
              <a:t>plusieurs entrées</a:t>
            </a:r>
            <a:r>
              <a:rPr lang="en-US" sz="1450" dirty="0">
                <a:solidFill>
                  <a:srgbClr val="FFFFFF"/>
                </a:solidFill>
                <a:latin typeface="PT Sans" pitchFamily="34" charset="0"/>
                <a:ea typeface="PT Sans" pitchFamily="34" charset="-122"/>
                <a:cs typeface="PT Sans" pitchFamily="34" charset="-120"/>
              </a:rPr>
              <a:t> (caractéristiques) simultanément pour prédire un résultat. Cela permet une prédiction plus complète et précise en considérant divers facteurs influents.</a:t>
            </a:r>
            <a:endParaRPr lang="en-US" sz="1450" dirty="0"/>
          </a:p>
        </p:txBody>
      </p:sp>
      <p:pic>
        <p:nvPicPr>
          <p:cNvPr id="9" name="Image 2" descr="preencoded.png"/>
          <p:cNvPicPr>
            <a:picLocks noChangeAspect="1"/>
          </p:cNvPicPr>
          <p:nvPr/>
        </p:nvPicPr>
        <p:blipFill>
          <a:blip r:embed="rId5"/>
          <a:stretch>
            <a:fillRect/>
          </a:stretch>
        </p:blipFill>
        <p:spPr>
          <a:xfrm>
            <a:off x="9504164" y="1438632"/>
            <a:ext cx="4377928" cy="748189"/>
          </a:xfrm>
          <a:prstGeom prst="rect">
            <a:avLst/>
          </a:prstGeom>
        </p:spPr>
      </p:pic>
      <p:sp>
        <p:nvSpPr>
          <p:cNvPr id="10" name="Text 5"/>
          <p:cNvSpPr/>
          <p:nvPr/>
        </p:nvSpPr>
        <p:spPr>
          <a:xfrm>
            <a:off x="9691211" y="2373868"/>
            <a:ext cx="2200632" cy="275034"/>
          </a:xfrm>
          <a:prstGeom prst="rect">
            <a:avLst/>
          </a:prstGeom>
          <a:noFill/>
          <a:ln/>
        </p:spPr>
        <p:txBody>
          <a:bodyPr wrap="none" lIns="0" tIns="0" rIns="0" bIns="0" rtlCol="0" anchor="t"/>
          <a:lstStyle/>
          <a:p>
            <a:pPr marL="0" indent="0" algn="l">
              <a:lnSpc>
                <a:spcPts val="2150"/>
              </a:lnSpc>
              <a:buNone/>
            </a:pPr>
            <a:r>
              <a:rPr lang="en-US" sz="1700" dirty="0">
                <a:solidFill>
                  <a:srgbClr val="FFFFFF"/>
                </a:solidFill>
                <a:latin typeface="Nunito Semi Bold" pitchFamily="34" charset="0"/>
                <a:ea typeface="Nunito Semi Bold" pitchFamily="34" charset="-122"/>
                <a:cs typeface="Nunito Semi Bold" pitchFamily="34" charset="-120"/>
              </a:rPr>
              <a:t>Prix Prédit</a:t>
            </a:r>
            <a:endParaRPr lang="en-US" sz="1700" dirty="0"/>
          </a:p>
        </p:txBody>
      </p:sp>
      <p:sp>
        <p:nvSpPr>
          <p:cNvPr id="11" name="Text 6"/>
          <p:cNvSpPr/>
          <p:nvPr/>
        </p:nvSpPr>
        <p:spPr>
          <a:xfrm>
            <a:off x="9691211" y="2761059"/>
            <a:ext cx="4003834" cy="897612"/>
          </a:xfrm>
          <a:prstGeom prst="rect">
            <a:avLst/>
          </a:prstGeom>
          <a:noFill/>
          <a:ln/>
        </p:spPr>
        <p:txBody>
          <a:bodyPr wrap="square" lIns="0" tIns="0" rIns="0" bIns="0" rtlCol="0" anchor="t"/>
          <a:lstStyle/>
          <a:p>
            <a:pPr marL="0" indent="0" algn="l">
              <a:lnSpc>
                <a:spcPts val="2350"/>
              </a:lnSpc>
              <a:buNone/>
            </a:pPr>
            <a:r>
              <a:rPr lang="en-US" sz="1450" dirty="0">
                <a:solidFill>
                  <a:srgbClr val="FFFFFF"/>
                </a:solidFill>
                <a:latin typeface="PT Sans" pitchFamily="34" charset="0"/>
                <a:ea typeface="PT Sans" pitchFamily="34" charset="-122"/>
                <a:cs typeface="PT Sans" pitchFamily="34" charset="-120"/>
              </a:rPr>
              <a:t>En incorporant plus de facteurs, le modèle devient significativement plus précis tout en restant très interprétable.</a:t>
            </a:r>
            <a:endParaRPr lang="en-US" sz="1450" dirty="0"/>
          </a:p>
        </p:txBody>
      </p:sp>
      <p:sp>
        <p:nvSpPr>
          <p:cNvPr id="12" name="Text 7"/>
          <p:cNvSpPr/>
          <p:nvPr/>
        </p:nvSpPr>
        <p:spPr>
          <a:xfrm>
            <a:off x="748189" y="4355306"/>
            <a:ext cx="13134023" cy="299204"/>
          </a:xfrm>
          <a:prstGeom prst="rect">
            <a:avLst/>
          </a:prstGeom>
          <a:noFill/>
          <a:ln/>
        </p:spPr>
        <p:txBody>
          <a:bodyPr wrap="none" lIns="0" tIns="0" rIns="0" bIns="0" rtlCol="0" anchor="t"/>
          <a:lstStyle/>
          <a:p>
            <a:pPr marL="0" indent="0" algn="l">
              <a:lnSpc>
                <a:spcPts val="2350"/>
              </a:lnSpc>
              <a:buNone/>
            </a:pPr>
            <a:r>
              <a:rPr lang="en-US" sz="1450" dirty="0">
                <a:solidFill>
                  <a:srgbClr val="FFFFFF"/>
                </a:solidFill>
                <a:latin typeface="PT Sans" pitchFamily="34" charset="0"/>
                <a:ea typeface="PT Sans" pitchFamily="34" charset="-122"/>
                <a:cs typeface="PT Sans" pitchFamily="34" charset="-120"/>
              </a:rPr>
              <a:t>Notre modèle prend en compte un large éventail de facteurs :</a:t>
            </a:r>
            <a:endParaRPr lang="en-US" sz="1450" dirty="0"/>
          </a:p>
        </p:txBody>
      </p:sp>
      <p:sp>
        <p:nvSpPr>
          <p:cNvPr id="13" name="Text 8"/>
          <p:cNvSpPr/>
          <p:nvPr/>
        </p:nvSpPr>
        <p:spPr>
          <a:xfrm>
            <a:off x="748189" y="4864894"/>
            <a:ext cx="13134023" cy="299204"/>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FFFFFF"/>
                </a:solidFill>
                <a:latin typeface="PT Sans" pitchFamily="34" charset="0"/>
                <a:ea typeface="PT Sans" pitchFamily="34" charset="-122"/>
                <a:cs typeface="PT Sans" pitchFamily="34" charset="-120"/>
              </a:rPr>
              <a:t>Année :</a:t>
            </a:r>
            <a:r>
              <a:rPr lang="en-US" sz="1450" dirty="0">
                <a:solidFill>
                  <a:srgbClr val="FFFFFF"/>
                </a:solidFill>
                <a:latin typeface="PT Sans" pitchFamily="34" charset="0"/>
                <a:ea typeface="PT Sans" pitchFamily="34" charset="-122"/>
                <a:cs typeface="PT Sans" pitchFamily="34" charset="-120"/>
              </a:rPr>
              <a:t> L'année de fabrication de la voiture.</a:t>
            </a:r>
            <a:endParaRPr lang="en-US" sz="1450" dirty="0"/>
          </a:p>
        </p:txBody>
      </p:sp>
      <p:sp>
        <p:nvSpPr>
          <p:cNvPr id="14" name="Text 9"/>
          <p:cNvSpPr/>
          <p:nvPr/>
        </p:nvSpPr>
        <p:spPr>
          <a:xfrm>
            <a:off x="748189" y="5229463"/>
            <a:ext cx="13134023" cy="299204"/>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FFFFFF"/>
                </a:solidFill>
                <a:latin typeface="PT Sans" pitchFamily="34" charset="0"/>
                <a:ea typeface="PT Sans" pitchFamily="34" charset="-122"/>
                <a:cs typeface="PT Sans" pitchFamily="34" charset="-120"/>
              </a:rPr>
              <a:t>Kilométrage :</a:t>
            </a:r>
            <a:r>
              <a:rPr lang="en-US" sz="1450" dirty="0">
                <a:solidFill>
                  <a:srgbClr val="FFFFFF"/>
                </a:solidFill>
                <a:latin typeface="PT Sans" pitchFamily="34" charset="0"/>
                <a:ea typeface="PT Sans" pitchFamily="34" charset="-122"/>
                <a:cs typeface="PT Sans" pitchFamily="34" charset="-120"/>
              </a:rPr>
              <a:t> La distance totale parcourue par la voiture.</a:t>
            </a:r>
            <a:endParaRPr lang="en-US" sz="1450" dirty="0"/>
          </a:p>
        </p:txBody>
      </p:sp>
      <p:sp>
        <p:nvSpPr>
          <p:cNvPr id="15" name="Text 10"/>
          <p:cNvSpPr/>
          <p:nvPr/>
        </p:nvSpPr>
        <p:spPr>
          <a:xfrm>
            <a:off x="748189" y="5594033"/>
            <a:ext cx="13134023" cy="299204"/>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FFFFFF"/>
                </a:solidFill>
                <a:latin typeface="PT Sans" pitchFamily="34" charset="0"/>
                <a:ea typeface="PT Sans" pitchFamily="34" charset="-122"/>
                <a:cs typeface="PT Sans" pitchFamily="34" charset="-120"/>
              </a:rPr>
              <a:t>Marque :</a:t>
            </a:r>
            <a:r>
              <a:rPr lang="en-US" sz="1450" dirty="0">
                <a:solidFill>
                  <a:srgbClr val="FFFFFF"/>
                </a:solidFill>
                <a:latin typeface="PT Sans" pitchFamily="34" charset="0"/>
                <a:ea typeface="PT Sans" pitchFamily="34" charset="-122"/>
                <a:cs typeface="PT Sans" pitchFamily="34" charset="-120"/>
              </a:rPr>
              <a:t> La marque de la voiture (par exemple, Mercedes, BMW, Toyota).</a:t>
            </a:r>
            <a:endParaRPr lang="en-US" sz="1450" dirty="0"/>
          </a:p>
        </p:txBody>
      </p:sp>
      <p:sp>
        <p:nvSpPr>
          <p:cNvPr id="16" name="Text 11"/>
          <p:cNvSpPr/>
          <p:nvPr/>
        </p:nvSpPr>
        <p:spPr>
          <a:xfrm>
            <a:off x="748189" y="5958602"/>
            <a:ext cx="13134023" cy="299204"/>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FFFFFF"/>
                </a:solidFill>
                <a:latin typeface="PT Sans" pitchFamily="34" charset="0"/>
                <a:ea typeface="PT Sans" pitchFamily="34" charset="-122"/>
                <a:cs typeface="PT Sans" pitchFamily="34" charset="-120"/>
              </a:rPr>
              <a:t>État :</a:t>
            </a:r>
            <a:r>
              <a:rPr lang="en-US" sz="1450" dirty="0">
                <a:solidFill>
                  <a:srgbClr val="FFFFFF"/>
                </a:solidFill>
                <a:latin typeface="PT Sans" pitchFamily="34" charset="0"/>
                <a:ea typeface="PT Sans" pitchFamily="34" charset="-122"/>
                <a:cs typeface="PT Sans" pitchFamily="34" charset="-120"/>
              </a:rPr>
              <a:t> L'état général de la voiture (par exemple, excellent, bon, juste).</a:t>
            </a:r>
            <a:endParaRPr lang="en-US" sz="1450" dirty="0"/>
          </a:p>
        </p:txBody>
      </p:sp>
      <p:sp>
        <p:nvSpPr>
          <p:cNvPr id="17" name="Text 12"/>
          <p:cNvSpPr/>
          <p:nvPr/>
        </p:nvSpPr>
        <p:spPr>
          <a:xfrm>
            <a:off x="748189" y="6323171"/>
            <a:ext cx="13134023" cy="299204"/>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FFFFFF"/>
                </a:solidFill>
                <a:latin typeface="PT Sans" pitchFamily="34" charset="0"/>
                <a:ea typeface="PT Sans" pitchFamily="34" charset="-122"/>
                <a:cs typeface="PT Sans" pitchFamily="34" charset="-120"/>
              </a:rPr>
              <a:t>Type de Carburant :</a:t>
            </a:r>
            <a:r>
              <a:rPr lang="en-US" sz="1450" dirty="0">
                <a:solidFill>
                  <a:srgbClr val="FFFFFF"/>
                </a:solidFill>
                <a:latin typeface="PT Sans" pitchFamily="34" charset="0"/>
                <a:ea typeface="PT Sans" pitchFamily="34" charset="-122"/>
                <a:cs typeface="PT Sans" pitchFamily="34" charset="-120"/>
              </a:rPr>
              <a:t> Essence, Diesel, Électrique, etc.</a:t>
            </a:r>
            <a:endParaRPr lang="en-US" sz="1450" dirty="0"/>
          </a:p>
        </p:txBody>
      </p:sp>
      <p:sp>
        <p:nvSpPr>
          <p:cNvPr id="18" name="Text 13"/>
          <p:cNvSpPr/>
          <p:nvPr/>
        </p:nvSpPr>
        <p:spPr>
          <a:xfrm>
            <a:off x="748189" y="6687741"/>
            <a:ext cx="13134023" cy="299204"/>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FFFFFF"/>
                </a:solidFill>
                <a:latin typeface="PT Sans" pitchFamily="34" charset="0"/>
                <a:ea typeface="PT Sans" pitchFamily="34" charset="-122"/>
                <a:cs typeface="PT Sans" pitchFamily="34" charset="-120"/>
              </a:rPr>
              <a:t>Boîte de Vitesses :</a:t>
            </a:r>
            <a:r>
              <a:rPr lang="en-US" sz="1450" dirty="0">
                <a:solidFill>
                  <a:srgbClr val="FFFFFF"/>
                </a:solidFill>
                <a:latin typeface="PT Sans" pitchFamily="34" charset="0"/>
                <a:ea typeface="PT Sans" pitchFamily="34" charset="-122"/>
                <a:cs typeface="PT Sans" pitchFamily="34" charset="-120"/>
              </a:rPr>
              <a:t> Manuelle ou Automatique.</a:t>
            </a:r>
            <a:endParaRPr lang="en-US" sz="1450" dirty="0"/>
          </a:p>
        </p:txBody>
      </p:sp>
      <p:sp>
        <p:nvSpPr>
          <p:cNvPr id="19" name="Text 14"/>
          <p:cNvSpPr/>
          <p:nvPr/>
        </p:nvSpPr>
        <p:spPr>
          <a:xfrm>
            <a:off x="748189" y="7052310"/>
            <a:ext cx="13134023" cy="299204"/>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FFFFFF"/>
                </a:solidFill>
                <a:latin typeface="PT Sans" pitchFamily="34" charset="0"/>
                <a:ea typeface="PT Sans" pitchFamily="34" charset="-122"/>
                <a:cs typeface="PT Sans" pitchFamily="34" charset="-120"/>
              </a:rPr>
              <a:t>Type de Carrosserie :</a:t>
            </a:r>
            <a:r>
              <a:rPr lang="en-US" sz="1450" dirty="0">
                <a:solidFill>
                  <a:srgbClr val="FFFFFF"/>
                </a:solidFill>
                <a:latin typeface="PT Sans" pitchFamily="34" charset="0"/>
                <a:ea typeface="PT Sans" pitchFamily="34" charset="-122"/>
                <a:cs typeface="PT Sans" pitchFamily="34" charset="-120"/>
              </a:rPr>
              <a:t> Berline, SUV, Hayon, etc.</a:t>
            </a:r>
            <a:endParaRPr lang="en-US" sz="1450" dirty="0"/>
          </a:p>
        </p:txBody>
      </p:sp>
      <p:sp>
        <p:nvSpPr>
          <p:cNvPr id="20" name="Text 15"/>
          <p:cNvSpPr/>
          <p:nvPr/>
        </p:nvSpPr>
        <p:spPr>
          <a:xfrm>
            <a:off x="748189" y="7416879"/>
            <a:ext cx="13134023" cy="299204"/>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FFFFFF"/>
                </a:solidFill>
                <a:latin typeface="PT Sans" pitchFamily="34" charset="0"/>
                <a:ea typeface="PT Sans" pitchFamily="34" charset="-122"/>
                <a:cs typeface="PT Sans" pitchFamily="34" charset="-120"/>
              </a:rPr>
              <a:t>Localisation :</a:t>
            </a:r>
            <a:r>
              <a:rPr lang="en-US" sz="1450" dirty="0">
                <a:solidFill>
                  <a:srgbClr val="FFFFFF"/>
                </a:solidFill>
                <a:latin typeface="PT Sans" pitchFamily="34" charset="0"/>
                <a:ea typeface="PT Sans" pitchFamily="34" charset="-122"/>
                <a:cs typeface="PT Sans" pitchFamily="34" charset="-120"/>
              </a:rPr>
              <a:t> L'endroit où la voiture est vendue en Tunisie.</a:t>
            </a:r>
            <a:endParaRPr lang="en-US" sz="1450" dirty="0"/>
          </a:p>
        </p:txBody>
      </p:sp>
      <p:pic>
        <p:nvPicPr>
          <p:cNvPr id="21" name="Picture 20">
            <a:extLst>
              <a:ext uri="{FF2B5EF4-FFF2-40B4-BE49-F238E27FC236}">
                <a16:creationId xmlns:a16="http://schemas.microsoft.com/office/drawing/2014/main" id="{BC99CC19-2CE7-8EC2-0324-3B490B23338F}"/>
              </a:ext>
            </a:extLst>
          </p:cNvPr>
          <p:cNvPicPr>
            <a:picLocks noChangeAspect="1"/>
          </p:cNvPicPr>
          <p:nvPr/>
        </p:nvPicPr>
        <p:blipFill>
          <a:blip r:embed="rId6"/>
          <a:stretch>
            <a:fillRect/>
          </a:stretch>
        </p:blipFill>
        <p:spPr>
          <a:xfrm>
            <a:off x="12258344" y="7729979"/>
            <a:ext cx="2372056" cy="49962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81038" y="604957"/>
            <a:ext cx="10135791" cy="500777"/>
          </a:xfrm>
          <a:prstGeom prst="rect">
            <a:avLst/>
          </a:prstGeom>
          <a:noFill/>
          <a:ln/>
        </p:spPr>
        <p:txBody>
          <a:bodyPr wrap="none" lIns="0" tIns="0" rIns="0" bIns="0" rtlCol="0" anchor="t"/>
          <a:lstStyle/>
          <a:p>
            <a:pPr marL="0" indent="0" algn="l">
              <a:lnSpc>
                <a:spcPts val="3900"/>
              </a:lnSpc>
              <a:buNone/>
            </a:pPr>
            <a:r>
              <a:rPr lang="en-US" sz="3150" dirty="0">
                <a:solidFill>
                  <a:srgbClr val="FFFFFF"/>
                </a:solidFill>
                <a:latin typeface="Nunito Semi Bold" pitchFamily="34" charset="0"/>
                <a:ea typeface="Nunito Semi Bold" pitchFamily="34" charset="-122"/>
                <a:cs typeface="Nunito Semi Bold" pitchFamily="34" charset="-120"/>
              </a:rPr>
              <a:t>Notre Jeu de Données : Voitures d'Occasion Tunisiennes</a:t>
            </a:r>
            <a:endParaRPr lang="en-US" sz="3150" dirty="0"/>
          </a:p>
        </p:txBody>
      </p:sp>
      <p:sp>
        <p:nvSpPr>
          <p:cNvPr id="3" name="Text 1"/>
          <p:cNvSpPr/>
          <p:nvPr/>
        </p:nvSpPr>
        <p:spPr>
          <a:xfrm>
            <a:off x="681038" y="1446252"/>
            <a:ext cx="13268325" cy="544830"/>
          </a:xfrm>
          <a:prstGeom prst="rect">
            <a:avLst/>
          </a:prstGeom>
          <a:noFill/>
          <a:ln/>
        </p:spPr>
        <p:txBody>
          <a:bodyPr wrap="square" lIns="0" tIns="0" rIns="0" bIns="0" rtlCol="0" anchor="t"/>
          <a:lstStyle/>
          <a:p>
            <a:pPr marL="0" indent="0" algn="l">
              <a:lnSpc>
                <a:spcPts val="2100"/>
              </a:lnSpc>
              <a:buNone/>
            </a:pPr>
            <a:r>
              <a:rPr lang="en-US" sz="1300" dirty="0">
                <a:solidFill>
                  <a:srgbClr val="FFFFFF"/>
                </a:solidFill>
                <a:latin typeface="PT Sans" pitchFamily="34" charset="0"/>
                <a:ea typeface="PT Sans" pitchFamily="34" charset="-122"/>
                <a:cs typeface="PT Sans" pitchFamily="34" charset="-120"/>
              </a:rPr>
              <a:t>Pour construire un modèle prédictif précis, nous avons constitué un jeu de données complet reflétant le marché tunisien des voitures d'occasion. Ces données riches constituent la colonne vertébrale de notre système d'estimation des prix.</a:t>
            </a:r>
            <a:endParaRPr lang="en-US" sz="1300" dirty="0"/>
          </a:p>
        </p:txBody>
      </p:sp>
      <p:sp>
        <p:nvSpPr>
          <p:cNvPr id="4" name="Text 2"/>
          <p:cNvSpPr/>
          <p:nvPr/>
        </p:nvSpPr>
        <p:spPr>
          <a:xfrm>
            <a:off x="681038" y="2335768"/>
            <a:ext cx="7794784" cy="272415"/>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FFFFFF"/>
                </a:solidFill>
                <a:latin typeface="PT Sans" pitchFamily="34" charset="0"/>
                <a:ea typeface="PT Sans" pitchFamily="34" charset="-122"/>
                <a:cs typeface="PT Sans" pitchFamily="34" charset="-120"/>
              </a:rPr>
              <a:t>Faits Clés :</a:t>
            </a:r>
            <a:endParaRPr lang="en-US" sz="1300" dirty="0"/>
          </a:p>
        </p:txBody>
      </p:sp>
      <p:sp>
        <p:nvSpPr>
          <p:cNvPr id="5" name="Text 3"/>
          <p:cNvSpPr/>
          <p:nvPr/>
        </p:nvSpPr>
        <p:spPr>
          <a:xfrm>
            <a:off x="681038" y="2667714"/>
            <a:ext cx="7794784" cy="272415"/>
          </a:xfrm>
          <a:prstGeom prst="rect">
            <a:avLst/>
          </a:prstGeom>
          <a:noFill/>
          <a:ln/>
        </p:spPr>
        <p:txBody>
          <a:bodyPr wrap="none" lIns="0" tIns="0" rIns="0" bIns="0" rtlCol="0" anchor="t"/>
          <a:lstStyle/>
          <a:p>
            <a:pPr marL="685800" lvl="1" indent="-342900" algn="l">
              <a:lnSpc>
                <a:spcPts val="2100"/>
              </a:lnSpc>
              <a:buSzPct val="100000"/>
              <a:buChar char="•"/>
            </a:pPr>
            <a:r>
              <a:rPr lang="en-US" sz="1300" dirty="0">
                <a:solidFill>
                  <a:srgbClr val="FFFFFF"/>
                </a:solidFill>
                <a:latin typeface="PT Sans" pitchFamily="34" charset="0"/>
                <a:ea typeface="PT Sans" pitchFamily="34" charset="-122"/>
                <a:cs typeface="PT Sans" pitchFamily="34" charset="-120"/>
              </a:rPr>
              <a:t>Plus de </a:t>
            </a:r>
            <a:r>
              <a:rPr lang="en-US" sz="1300" b="1" dirty="0">
                <a:solidFill>
                  <a:srgbClr val="FFFFFF"/>
                </a:solidFill>
                <a:latin typeface="PT Sans" pitchFamily="34" charset="0"/>
                <a:ea typeface="PT Sans" pitchFamily="34" charset="-122"/>
                <a:cs typeface="PT Sans" pitchFamily="34" charset="-120"/>
              </a:rPr>
              <a:t>60 000</a:t>
            </a:r>
            <a:r>
              <a:rPr lang="en-US" sz="1300" dirty="0">
                <a:solidFill>
                  <a:srgbClr val="FFFFFF"/>
                </a:solidFill>
                <a:latin typeface="PT Sans" pitchFamily="34" charset="0"/>
                <a:ea typeface="PT Sans" pitchFamily="34" charset="-122"/>
                <a:cs typeface="PT Sans" pitchFamily="34" charset="-120"/>
              </a:rPr>
              <a:t> enregistrements de voitures individuels.</a:t>
            </a:r>
            <a:endParaRPr lang="en-US" sz="1300" dirty="0"/>
          </a:p>
        </p:txBody>
      </p:sp>
      <p:sp>
        <p:nvSpPr>
          <p:cNvPr id="6" name="Text 4"/>
          <p:cNvSpPr/>
          <p:nvPr/>
        </p:nvSpPr>
        <p:spPr>
          <a:xfrm>
            <a:off x="681038" y="2999661"/>
            <a:ext cx="7794784" cy="272415"/>
          </a:xfrm>
          <a:prstGeom prst="rect">
            <a:avLst/>
          </a:prstGeom>
          <a:noFill/>
          <a:ln/>
        </p:spPr>
        <p:txBody>
          <a:bodyPr wrap="none" lIns="0" tIns="0" rIns="0" bIns="0" rtlCol="0" anchor="t"/>
          <a:lstStyle/>
          <a:p>
            <a:pPr marL="685800" lvl="1" indent="-342900" algn="l">
              <a:lnSpc>
                <a:spcPts val="2100"/>
              </a:lnSpc>
              <a:buSzPct val="100000"/>
              <a:buChar char="•"/>
            </a:pPr>
            <a:r>
              <a:rPr lang="en-US" sz="1300" dirty="0">
                <a:solidFill>
                  <a:srgbClr val="FFFFFF"/>
                </a:solidFill>
                <a:latin typeface="PT Sans" pitchFamily="34" charset="0"/>
                <a:ea typeface="PT Sans" pitchFamily="34" charset="-122"/>
                <a:cs typeface="PT Sans" pitchFamily="34" charset="-120"/>
              </a:rPr>
              <a:t>Données spécifiquement adaptées au </a:t>
            </a:r>
            <a:r>
              <a:rPr lang="en-US" sz="1300" b="1" dirty="0">
                <a:solidFill>
                  <a:srgbClr val="FFFFFF"/>
                </a:solidFill>
                <a:latin typeface="PT Sans" pitchFamily="34" charset="0"/>
                <a:ea typeface="PT Sans" pitchFamily="34" charset="-122"/>
                <a:cs typeface="PT Sans" pitchFamily="34" charset="-120"/>
              </a:rPr>
              <a:t>marché tunisien des voitures d'occasion</a:t>
            </a:r>
            <a:r>
              <a:rPr lang="en-US" sz="1300" dirty="0">
                <a:solidFill>
                  <a:srgbClr val="FFFFFF"/>
                </a:solidFill>
                <a:latin typeface="PT Sans" pitchFamily="34" charset="0"/>
                <a:ea typeface="PT Sans" pitchFamily="34" charset="-122"/>
                <a:cs typeface="PT Sans" pitchFamily="34" charset="-120"/>
              </a:rPr>
              <a:t>.</a:t>
            </a:r>
            <a:endParaRPr lang="en-US" sz="1300" dirty="0"/>
          </a:p>
        </p:txBody>
      </p:sp>
      <p:sp>
        <p:nvSpPr>
          <p:cNvPr id="7" name="Text 5"/>
          <p:cNvSpPr/>
          <p:nvPr/>
        </p:nvSpPr>
        <p:spPr>
          <a:xfrm>
            <a:off x="681038" y="3331607"/>
            <a:ext cx="7794784" cy="272415"/>
          </a:xfrm>
          <a:prstGeom prst="rect">
            <a:avLst/>
          </a:prstGeom>
          <a:noFill/>
          <a:ln/>
        </p:spPr>
        <p:txBody>
          <a:bodyPr wrap="none" lIns="0" tIns="0" rIns="0" bIns="0" rtlCol="0" anchor="t"/>
          <a:lstStyle/>
          <a:p>
            <a:pPr marL="685800" lvl="1" indent="-342900" algn="l">
              <a:lnSpc>
                <a:spcPts val="2100"/>
              </a:lnSpc>
              <a:buSzPct val="100000"/>
              <a:buChar char="•"/>
            </a:pPr>
            <a:r>
              <a:rPr lang="en-US" sz="1300" dirty="0">
                <a:solidFill>
                  <a:srgbClr val="FFFFFF"/>
                </a:solidFill>
                <a:latin typeface="PT Sans" pitchFamily="34" charset="0"/>
                <a:ea typeface="PT Sans" pitchFamily="34" charset="-122"/>
                <a:cs typeface="PT Sans" pitchFamily="34" charset="-120"/>
              </a:rPr>
              <a:t>Comprend des véhicules de </a:t>
            </a:r>
            <a:r>
              <a:rPr lang="en-US" sz="1300" b="1" dirty="0">
                <a:solidFill>
                  <a:srgbClr val="FFFFFF"/>
                </a:solidFill>
                <a:latin typeface="PT Sans" pitchFamily="34" charset="0"/>
                <a:ea typeface="PT Sans" pitchFamily="34" charset="-122"/>
                <a:cs typeface="PT Sans" pitchFamily="34" charset="-120"/>
              </a:rPr>
              <a:t>23 marques automobiles différentes</a:t>
            </a:r>
            <a:r>
              <a:rPr lang="en-US" sz="1300" dirty="0">
                <a:solidFill>
                  <a:srgbClr val="FFFFFF"/>
                </a:solidFill>
                <a:latin typeface="PT Sans" pitchFamily="34" charset="0"/>
                <a:ea typeface="PT Sans" pitchFamily="34" charset="-122"/>
                <a:cs typeface="PT Sans" pitchFamily="34" charset="-120"/>
              </a:rPr>
              <a:t>.</a:t>
            </a:r>
            <a:endParaRPr lang="en-US" sz="1300" dirty="0"/>
          </a:p>
        </p:txBody>
      </p:sp>
      <p:sp>
        <p:nvSpPr>
          <p:cNvPr id="8" name="Text 6"/>
          <p:cNvSpPr/>
          <p:nvPr/>
        </p:nvSpPr>
        <p:spPr>
          <a:xfrm>
            <a:off x="681038" y="3663553"/>
            <a:ext cx="7794784" cy="272415"/>
          </a:xfrm>
          <a:prstGeom prst="rect">
            <a:avLst/>
          </a:prstGeom>
          <a:noFill/>
          <a:ln/>
        </p:spPr>
        <p:txBody>
          <a:bodyPr wrap="none" lIns="0" tIns="0" rIns="0" bIns="0" rtlCol="0" anchor="t"/>
          <a:lstStyle/>
          <a:p>
            <a:pPr marL="685800" lvl="1" indent="-342900" algn="l">
              <a:lnSpc>
                <a:spcPts val="2100"/>
              </a:lnSpc>
              <a:buSzPct val="100000"/>
              <a:buChar char="•"/>
            </a:pPr>
            <a:r>
              <a:rPr lang="en-US" sz="1300" dirty="0">
                <a:solidFill>
                  <a:srgbClr val="FFFFFF"/>
                </a:solidFill>
                <a:latin typeface="PT Sans" pitchFamily="34" charset="0"/>
                <a:ea typeface="PT Sans" pitchFamily="34" charset="-122"/>
                <a:cs typeface="PT Sans" pitchFamily="34" charset="-120"/>
              </a:rPr>
              <a:t>Chaque entrée de voiture présente </a:t>
            </a:r>
            <a:r>
              <a:rPr lang="en-US" sz="1300" b="1" dirty="0">
                <a:solidFill>
                  <a:srgbClr val="FFFFFF"/>
                </a:solidFill>
                <a:latin typeface="PT Sans" pitchFamily="34" charset="0"/>
                <a:ea typeface="PT Sans" pitchFamily="34" charset="-122"/>
                <a:cs typeface="PT Sans" pitchFamily="34" charset="-120"/>
              </a:rPr>
              <a:t>23 caractéristiques distinctes</a:t>
            </a:r>
            <a:r>
              <a:rPr lang="en-US" sz="1300" dirty="0">
                <a:solidFill>
                  <a:srgbClr val="FFFFFF"/>
                </a:solidFill>
                <a:latin typeface="PT Sans" pitchFamily="34" charset="0"/>
                <a:ea typeface="PT Sans" pitchFamily="34" charset="-122"/>
                <a:cs typeface="PT Sans" pitchFamily="34" charset="-120"/>
              </a:rPr>
              <a:t>, offrant un profil détaillé.</a:t>
            </a:r>
            <a:endParaRPr lang="en-US" sz="1300" dirty="0"/>
          </a:p>
        </p:txBody>
      </p:sp>
      <p:sp>
        <p:nvSpPr>
          <p:cNvPr id="9" name="Shape 7"/>
          <p:cNvSpPr/>
          <p:nvPr/>
        </p:nvSpPr>
        <p:spPr>
          <a:xfrm>
            <a:off x="8898731" y="2373987"/>
            <a:ext cx="5058132" cy="2085618"/>
          </a:xfrm>
          <a:prstGeom prst="roundRect">
            <a:avLst>
              <a:gd name="adj" fmla="val 12247"/>
            </a:avLst>
          </a:prstGeom>
          <a:solidFill>
            <a:srgbClr val="483304"/>
          </a:solidFill>
          <a:ln/>
        </p:spPr>
        <p:txBody>
          <a:bodyPr/>
          <a:lstStyle/>
          <a:p>
            <a:endParaRPr lang="en-US"/>
          </a:p>
        </p:txBody>
      </p:sp>
      <p:pic>
        <p:nvPicPr>
          <p:cNvPr id="10" name="Image 0" descr="preencoded.png"/>
          <p:cNvPicPr>
            <a:picLocks noChangeAspect="1"/>
          </p:cNvPicPr>
          <p:nvPr/>
        </p:nvPicPr>
        <p:blipFill>
          <a:blip r:embed="rId3"/>
          <a:stretch>
            <a:fillRect/>
          </a:stretch>
        </p:blipFill>
        <p:spPr>
          <a:xfrm>
            <a:off x="9068991" y="2635806"/>
            <a:ext cx="212765" cy="170259"/>
          </a:xfrm>
          <a:prstGeom prst="rect">
            <a:avLst/>
          </a:prstGeom>
        </p:spPr>
      </p:pic>
      <p:sp>
        <p:nvSpPr>
          <p:cNvPr id="11" name="Text 8"/>
          <p:cNvSpPr/>
          <p:nvPr/>
        </p:nvSpPr>
        <p:spPr>
          <a:xfrm>
            <a:off x="9452015" y="2586752"/>
            <a:ext cx="4334589" cy="1634490"/>
          </a:xfrm>
          <a:prstGeom prst="rect">
            <a:avLst/>
          </a:prstGeom>
          <a:noFill/>
          <a:ln/>
        </p:spPr>
        <p:txBody>
          <a:bodyPr wrap="square" lIns="0" tIns="0" rIns="0" bIns="0" rtlCol="0" anchor="t"/>
          <a:lstStyle/>
          <a:p>
            <a:pPr marL="0" indent="0" algn="l">
              <a:lnSpc>
                <a:spcPts val="2100"/>
              </a:lnSpc>
              <a:buNone/>
            </a:pPr>
            <a:r>
              <a:rPr lang="en-US" sz="1300" b="1" dirty="0">
                <a:solidFill>
                  <a:srgbClr val="FFFFFF"/>
                </a:solidFill>
                <a:latin typeface="PT Sans" pitchFamily="34" charset="0"/>
                <a:ea typeface="PT Sans" pitchFamily="34" charset="-122"/>
                <a:cs typeface="PT Sans" pitchFamily="34" charset="-120"/>
              </a:rPr>
              <a:t>Note Importante :</a:t>
            </a:r>
            <a:r>
              <a:rPr lang="en-US" sz="1300" dirty="0">
                <a:solidFill>
                  <a:srgbClr val="FFFFFF"/>
                </a:solidFill>
                <a:latin typeface="PT Sans" pitchFamily="34" charset="0"/>
                <a:ea typeface="PT Sans" pitchFamily="34" charset="-122"/>
                <a:cs typeface="PT Sans" pitchFamily="34" charset="-120"/>
              </a:rPr>
              <a:t> À des fins éducatives et éthiques, l'ensemble de données utilisé pour ce projet est entièrement </a:t>
            </a:r>
            <a:r>
              <a:rPr lang="en-US" sz="1300" b="1" dirty="0">
                <a:solidFill>
                  <a:srgbClr val="FFFFFF"/>
                </a:solidFill>
                <a:latin typeface="PT Sans" pitchFamily="34" charset="0"/>
                <a:ea typeface="PT Sans" pitchFamily="34" charset="-122"/>
                <a:cs typeface="PT Sans" pitchFamily="34" charset="-120"/>
              </a:rPr>
              <a:t>synthétique</a:t>
            </a:r>
            <a:r>
              <a:rPr lang="en-US" sz="1300" dirty="0">
                <a:solidFill>
                  <a:srgbClr val="FFFFFF"/>
                </a:solidFill>
                <a:latin typeface="PT Sans" pitchFamily="34" charset="0"/>
                <a:ea typeface="PT Sans" pitchFamily="34" charset="-122"/>
                <a:cs typeface="PT Sans" pitchFamily="34" charset="-120"/>
              </a:rPr>
              <a:t>. Bien qu'il imite les caractéristiques des données réelles de voitures d'occasion tunisiennes, il ne contient aucune information personnelle ou transactionnelle réelle.</a:t>
            </a:r>
            <a:endParaRPr lang="en-US" sz="1300" dirty="0"/>
          </a:p>
        </p:txBody>
      </p:sp>
      <p:sp>
        <p:nvSpPr>
          <p:cNvPr id="12" name="Text 9"/>
          <p:cNvSpPr/>
          <p:nvPr/>
        </p:nvSpPr>
        <p:spPr>
          <a:xfrm>
            <a:off x="681038" y="4842510"/>
            <a:ext cx="13268325" cy="272415"/>
          </a:xfrm>
          <a:prstGeom prst="rect">
            <a:avLst/>
          </a:prstGeom>
          <a:noFill/>
          <a:ln/>
        </p:spPr>
        <p:txBody>
          <a:bodyPr wrap="none" lIns="0" tIns="0" rIns="0" bIns="0" rtlCol="0" anchor="t"/>
          <a:lstStyle/>
          <a:p>
            <a:pPr marL="0" indent="0" algn="l">
              <a:lnSpc>
                <a:spcPts val="2100"/>
              </a:lnSpc>
              <a:buNone/>
            </a:pPr>
            <a:r>
              <a:rPr lang="en-US" sz="1300" dirty="0">
                <a:solidFill>
                  <a:srgbClr val="FFFFFF"/>
                </a:solidFill>
                <a:latin typeface="PT Sans" pitchFamily="34" charset="0"/>
                <a:ea typeface="PT Sans" pitchFamily="34" charset="-122"/>
                <a:cs typeface="PT Sans" pitchFamily="34" charset="-120"/>
              </a:rPr>
              <a:t>Le choix de la Régression Linéaire pour ce projet a été motivé par son </a:t>
            </a:r>
            <a:r>
              <a:rPr lang="en-US" sz="1300" b="1" dirty="0">
                <a:solidFill>
                  <a:srgbClr val="FFFFFF"/>
                </a:solidFill>
                <a:latin typeface="PT Sans" pitchFamily="34" charset="0"/>
                <a:ea typeface="PT Sans" pitchFamily="34" charset="-122"/>
                <a:cs typeface="PT Sans" pitchFamily="34" charset="-120"/>
              </a:rPr>
              <a:t>interprétabilité</a:t>
            </a:r>
            <a:r>
              <a:rPr lang="en-US" sz="1300" dirty="0">
                <a:solidFill>
                  <a:srgbClr val="FFFFFF"/>
                </a:solidFill>
                <a:latin typeface="PT Sans" pitchFamily="34" charset="0"/>
                <a:ea typeface="PT Sans" pitchFamily="34" charset="-122"/>
                <a:cs typeface="PT Sans" pitchFamily="34" charset="-120"/>
              </a:rPr>
              <a:t>, nous permettant de comprendre clairement l'impact de chaque caractéristique sur le prix prédit.</a:t>
            </a:r>
            <a:endParaRPr lang="en-US" sz="1300" dirty="0"/>
          </a:p>
        </p:txBody>
      </p:sp>
      <p:pic>
        <p:nvPicPr>
          <p:cNvPr id="13" name="Image 1" descr="preencoded.png"/>
          <p:cNvPicPr>
            <a:picLocks noChangeAspect="1"/>
          </p:cNvPicPr>
          <p:nvPr/>
        </p:nvPicPr>
        <p:blipFill>
          <a:blip r:embed="rId4"/>
          <a:stretch>
            <a:fillRect/>
          </a:stretch>
        </p:blipFill>
        <p:spPr>
          <a:xfrm>
            <a:off x="688658" y="5417820"/>
            <a:ext cx="4326850" cy="2043351"/>
          </a:xfrm>
          <a:prstGeom prst="rect">
            <a:avLst/>
          </a:prstGeom>
        </p:spPr>
      </p:pic>
      <p:pic>
        <p:nvPicPr>
          <p:cNvPr id="14" name="Image 2" descr="preencoded.png"/>
          <p:cNvPicPr>
            <a:picLocks noChangeAspect="1"/>
          </p:cNvPicPr>
          <p:nvPr/>
        </p:nvPicPr>
        <p:blipFill>
          <a:blip r:embed="rId5"/>
          <a:stretch>
            <a:fillRect/>
          </a:stretch>
        </p:blipFill>
        <p:spPr>
          <a:xfrm>
            <a:off x="5151715" y="5417820"/>
            <a:ext cx="4326850" cy="2043351"/>
          </a:xfrm>
          <a:prstGeom prst="rect">
            <a:avLst/>
          </a:prstGeom>
        </p:spPr>
      </p:pic>
      <p:pic>
        <p:nvPicPr>
          <p:cNvPr id="15" name="Image 3" descr="preencoded.png"/>
          <p:cNvPicPr>
            <a:picLocks noChangeAspect="1"/>
          </p:cNvPicPr>
          <p:nvPr/>
        </p:nvPicPr>
        <p:blipFill>
          <a:blip r:embed="rId6"/>
          <a:stretch>
            <a:fillRect/>
          </a:stretch>
        </p:blipFill>
        <p:spPr>
          <a:xfrm>
            <a:off x="9614773" y="5417820"/>
            <a:ext cx="4326850" cy="2043351"/>
          </a:xfrm>
          <a:prstGeom prst="rect">
            <a:avLst/>
          </a:prstGeom>
        </p:spPr>
      </p:pic>
      <p:pic>
        <p:nvPicPr>
          <p:cNvPr id="16" name="Picture 15">
            <a:extLst>
              <a:ext uri="{FF2B5EF4-FFF2-40B4-BE49-F238E27FC236}">
                <a16:creationId xmlns:a16="http://schemas.microsoft.com/office/drawing/2014/main" id="{54545F0E-B7D0-1D08-F1A6-A74EC1258035}"/>
              </a:ext>
            </a:extLst>
          </p:cNvPr>
          <p:cNvPicPr>
            <a:picLocks noChangeAspect="1"/>
          </p:cNvPicPr>
          <p:nvPr/>
        </p:nvPicPr>
        <p:blipFill>
          <a:blip r:embed="rId7"/>
          <a:stretch>
            <a:fillRect/>
          </a:stretch>
        </p:blipFill>
        <p:spPr>
          <a:xfrm>
            <a:off x="12258344" y="7729979"/>
            <a:ext cx="2372056" cy="4996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2914" y="897731"/>
            <a:ext cx="7680246" cy="504825"/>
          </a:xfrm>
          <a:prstGeom prst="rect">
            <a:avLst/>
          </a:prstGeom>
          <a:noFill/>
          <a:ln/>
        </p:spPr>
        <p:txBody>
          <a:bodyPr wrap="none" lIns="0" tIns="0" rIns="0" bIns="0" rtlCol="0" anchor="t"/>
          <a:lstStyle/>
          <a:p>
            <a:pPr marL="0" indent="0" algn="l">
              <a:lnSpc>
                <a:spcPts val="3950"/>
              </a:lnSpc>
              <a:buNone/>
            </a:pPr>
            <a:r>
              <a:rPr lang="en-US" sz="3150" dirty="0">
                <a:solidFill>
                  <a:srgbClr val="FFFFFF"/>
                </a:solidFill>
                <a:latin typeface="Nunito Semi Bold" pitchFamily="34" charset="0"/>
                <a:ea typeface="Nunito Semi Bold" pitchFamily="34" charset="-122"/>
                <a:cs typeface="Nunito Semi Bold" pitchFamily="34" charset="-120"/>
              </a:rPr>
              <a:t>Pourquoi nous avons construit ce système</a:t>
            </a:r>
            <a:endParaRPr lang="en-US" sz="3150" dirty="0"/>
          </a:p>
        </p:txBody>
      </p:sp>
      <p:sp>
        <p:nvSpPr>
          <p:cNvPr id="4" name="Shape 1"/>
          <p:cNvSpPr/>
          <p:nvPr/>
        </p:nvSpPr>
        <p:spPr>
          <a:xfrm>
            <a:off x="6172914" y="1917383"/>
            <a:ext cx="3799642" cy="2677358"/>
          </a:xfrm>
          <a:prstGeom prst="roundRect">
            <a:avLst>
              <a:gd name="adj" fmla="val 4098"/>
            </a:avLst>
          </a:prstGeom>
          <a:solidFill>
            <a:srgbClr val="00002E">
              <a:alpha val="75000"/>
            </a:srgbClr>
          </a:solidFill>
          <a:ln/>
        </p:spPr>
        <p:txBody>
          <a:bodyPr/>
          <a:lstStyle/>
          <a:p>
            <a:endParaRPr lang="en-US"/>
          </a:p>
        </p:txBody>
      </p:sp>
      <p:sp>
        <p:nvSpPr>
          <p:cNvPr id="5" name="Shape 2"/>
          <p:cNvSpPr/>
          <p:nvPr/>
        </p:nvSpPr>
        <p:spPr>
          <a:xfrm>
            <a:off x="6172914" y="1894523"/>
            <a:ext cx="3799642" cy="91440"/>
          </a:xfrm>
          <a:prstGeom prst="roundRect">
            <a:avLst>
              <a:gd name="adj" fmla="val 281577"/>
            </a:avLst>
          </a:prstGeom>
          <a:solidFill>
            <a:srgbClr val="F2B42D"/>
          </a:solidFill>
          <a:ln/>
        </p:spPr>
        <p:txBody>
          <a:bodyPr/>
          <a:lstStyle/>
          <a:p>
            <a:endParaRPr lang="en-US"/>
          </a:p>
        </p:txBody>
      </p:sp>
      <p:sp>
        <p:nvSpPr>
          <p:cNvPr id="6" name="Shape 3"/>
          <p:cNvSpPr/>
          <p:nvPr/>
        </p:nvSpPr>
        <p:spPr>
          <a:xfrm>
            <a:off x="7815203" y="1659969"/>
            <a:ext cx="514945" cy="514945"/>
          </a:xfrm>
          <a:prstGeom prst="roundRect">
            <a:avLst>
              <a:gd name="adj" fmla="val 177572"/>
            </a:avLst>
          </a:prstGeom>
          <a:solidFill>
            <a:srgbClr val="F2B42D"/>
          </a:solidFill>
          <a:ln/>
        </p:spPr>
        <p:txBody>
          <a:bodyPr/>
          <a:lstStyle/>
          <a:p>
            <a:endParaRPr lang="en-US"/>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9627" y="1814393"/>
            <a:ext cx="205978" cy="205978"/>
          </a:xfrm>
          <a:prstGeom prst="rect">
            <a:avLst/>
          </a:prstGeom>
        </p:spPr>
      </p:pic>
      <p:sp>
        <p:nvSpPr>
          <p:cNvPr id="8" name="Text 4"/>
          <p:cNvSpPr/>
          <p:nvPr/>
        </p:nvSpPr>
        <p:spPr>
          <a:xfrm>
            <a:off x="6367343" y="2346484"/>
            <a:ext cx="2423279" cy="302776"/>
          </a:xfrm>
          <a:prstGeom prst="rect">
            <a:avLst/>
          </a:prstGeom>
          <a:noFill/>
          <a:ln/>
        </p:spPr>
        <p:txBody>
          <a:bodyPr wrap="none" lIns="0" tIns="0" rIns="0" bIns="0" rtlCol="0" anchor="t"/>
          <a:lstStyle/>
          <a:p>
            <a:pPr marL="0" indent="0" algn="l">
              <a:lnSpc>
                <a:spcPts val="2350"/>
              </a:lnSpc>
              <a:buNone/>
            </a:pPr>
            <a:r>
              <a:rPr lang="en-US" sz="1900" dirty="0">
                <a:solidFill>
                  <a:srgbClr val="FFFFFF"/>
                </a:solidFill>
                <a:latin typeface="Nunito Semi Bold" pitchFamily="34" charset="0"/>
                <a:ea typeface="Nunito Semi Bold" pitchFamily="34" charset="-122"/>
                <a:cs typeface="Nunito Semi Bold" pitchFamily="34" charset="-120"/>
              </a:rPr>
              <a:t>Le Problème</a:t>
            </a:r>
            <a:endParaRPr lang="en-US" sz="1900" dirty="0"/>
          </a:p>
        </p:txBody>
      </p:sp>
      <p:sp>
        <p:nvSpPr>
          <p:cNvPr id="9" name="Text 5"/>
          <p:cNvSpPr/>
          <p:nvPr/>
        </p:nvSpPr>
        <p:spPr>
          <a:xfrm>
            <a:off x="6367343" y="2752249"/>
            <a:ext cx="3410783" cy="1648063"/>
          </a:xfrm>
          <a:prstGeom prst="rect">
            <a:avLst/>
          </a:prstGeom>
          <a:noFill/>
          <a:ln/>
        </p:spPr>
        <p:txBody>
          <a:bodyPr wrap="square" lIns="0" tIns="0" rIns="0" bIns="0" rtlCol="0" anchor="t"/>
          <a:lstStyle/>
          <a:p>
            <a:pPr marL="0" indent="0" algn="l">
              <a:lnSpc>
                <a:spcPts val="2150"/>
              </a:lnSpc>
              <a:buNone/>
            </a:pPr>
            <a:r>
              <a:rPr lang="en-US" sz="1350" dirty="0">
                <a:solidFill>
                  <a:srgbClr val="FFFFFF"/>
                </a:solidFill>
                <a:latin typeface="PT Sans" pitchFamily="34" charset="0"/>
                <a:ea typeface="PT Sans" pitchFamily="34" charset="-122"/>
                <a:cs typeface="PT Sans" pitchFamily="34" charset="-120"/>
              </a:rPr>
              <a:t>Le marché des voitures d'occasion en Tunisie souffre souvent d'une </a:t>
            </a:r>
            <a:r>
              <a:rPr lang="en-US" sz="1350" b="1" dirty="0">
                <a:solidFill>
                  <a:srgbClr val="FFFFFF"/>
                </a:solidFill>
                <a:latin typeface="PT Sans" pitchFamily="34" charset="0"/>
                <a:ea typeface="PT Sans" pitchFamily="34" charset="-122"/>
                <a:cs typeface="PT Sans" pitchFamily="34" charset="-120"/>
              </a:rPr>
              <a:t>tarification incohérente</a:t>
            </a:r>
            <a:r>
              <a:rPr lang="en-US" sz="1350" dirty="0">
                <a:solidFill>
                  <a:srgbClr val="FFFFFF"/>
                </a:solidFill>
                <a:latin typeface="PT Sans" pitchFamily="34" charset="0"/>
                <a:ea typeface="PT Sans" pitchFamily="34" charset="-122"/>
                <a:cs typeface="PT Sans" pitchFamily="34" charset="-120"/>
              </a:rPr>
              <a:t>. Il est difficile pour les particuliers d'estimer avec précision la juste valeur d'une voiture, ce qui entraîne incertitude et transactions potentiellement inéquitables.</a:t>
            </a:r>
            <a:endParaRPr lang="en-US" sz="1350" dirty="0"/>
          </a:p>
        </p:txBody>
      </p:sp>
      <p:sp>
        <p:nvSpPr>
          <p:cNvPr id="10" name="Shape 6"/>
          <p:cNvSpPr/>
          <p:nvPr/>
        </p:nvSpPr>
        <p:spPr>
          <a:xfrm>
            <a:off x="10144125" y="1917383"/>
            <a:ext cx="3799761" cy="2677358"/>
          </a:xfrm>
          <a:prstGeom prst="roundRect">
            <a:avLst>
              <a:gd name="adj" fmla="val 4098"/>
            </a:avLst>
          </a:prstGeom>
          <a:solidFill>
            <a:srgbClr val="00002E">
              <a:alpha val="75000"/>
            </a:srgbClr>
          </a:solidFill>
          <a:ln/>
        </p:spPr>
        <p:txBody>
          <a:bodyPr/>
          <a:lstStyle/>
          <a:p>
            <a:endParaRPr lang="en-US"/>
          </a:p>
        </p:txBody>
      </p:sp>
      <p:sp>
        <p:nvSpPr>
          <p:cNvPr id="11" name="Shape 7"/>
          <p:cNvSpPr/>
          <p:nvPr/>
        </p:nvSpPr>
        <p:spPr>
          <a:xfrm>
            <a:off x="10144125" y="1894523"/>
            <a:ext cx="3799761" cy="91440"/>
          </a:xfrm>
          <a:prstGeom prst="roundRect">
            <a:avLst>
              <a:gd name="adj" fmla="val 281577"/>
            </a:avLst>
          </a:prstGeom>
          <a:solidFill>
            <a:srgbClr val="D7425E"/>
          </a:solidFill>
          <a:ln/>
        </p:spPr>
        <p:txBody>
          <a:bodyPr/>
          <a:lstStyle/>
          <a:p>
            <a:endParaRPr lang="en-US"/>
          </a:p>
        </p:txBody>
      </p:sp>
      <p:sp>
        <p:nvSpPr>
          <p:cNvPr id="12" name="Shape 8"/>
          <p:cNvSpPr/>
          <p:nvPr/>
        </p:nvSpPr>
        <p:spPr>
          <a:xfrm>
            <a:off x="11786533" y="1659969"/>
            <a:ext cx="514945" cy="514945"/>
          </a:xfrm>
          <a:prstGeom prst="roundRect">
            <a:avLst>
              <a:gd name="adj" fmla="val 177572"/>
            </a:avLst>
          </a:prstGeom>
          <a:solidFill>
            <a:srgbClr val="F2B42D"/>
          </a:solidFill>
          <a:ln/>
        </p:spPr>
        <p:txBody>
          <a:bodyPr/>
          <a:lstStyle/>
          <a:p>
            <a:endParaRPr lang="en-US"/>
          </a:p>
        </p:txBody>
      </p:sp>
      <p:pic>
        <p:nvPicPr>
          <p:cNvPr id="13"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40957" y="1814393"/>
            <a:ext cx="205978" cy="205978"/>
          </a:xfrm>
          <a:prstGeom prst="rect">
            <a:avLst/>
          </a:prstGeom>
        </p:spPr>
      </p:pic>
      <p:sp>
        <p:nvSpPr>
          <p:cNvPr id="14" name="Text 9"/>
          <p:cNvSpPr/>
          <p:nvPr/>
        </p:nvSpPr>
        <p:spPr>
          <a:xfrm>
            <a:off x="10338554" y="2346484"/>
            <a:ext cx="2423279" cy="302776"/>
          </a:xfrm>
          <a:prstGeom prst="rect">
            <a:avLst/>
          </a:prstGeom>
          <a:noFill/>
          <a:ln/>
        </p:spPr>
        <p:txBody>
          <a:bodyPr wrap="none" lIns="0" tIns="0" rIns="0" bIns="0" rtlCol="0" anchor="t"/>
          <a:lstStyle/>
          <a:p>
            <a:pPr marL="0" indent="0" algn="l">
              <a:lnSpc>
                <a:spcPts val="2350"/>
              </a:lnSpc>
              <a:buNone/>
            </a:pPr>
            <a:r>
              <a:rPr lang="en-US" sz="1900" dirty="0">
                <a:solidFill>
                  <a:srgbClr val="FFFFFF"/>
                </a:solidFill>
                <a:latin typeface="Nunito Semi Bold" pitchFamily="34" charset="0"/>
                <a:ea typeface="Nunito Semi Bold" pitchFamily="34" charset="-122"/>
                <a:cs typeface="Nunito Semi Bold" pitchFamily="34" charset="-120"/>
              </a:rPr>
              <a:t>Notre Solution</a:t>
            </a:r>
            <a:endParaRPr lang="en-US" sz="1900" dirty="0"/>
          </a:p>
        </p:txBody>
      </p:sp>
      <p:sp>
        <p:nvSpPr>
          <p:cNvPr id="15" name="Text 10"/>
          <p:cNvSpPr/>
          <p:nvPr/>
        </p:nvSpPr>
        <p:spPr>
          <a:xfrm>
            <a:off x="10338554" y="2752249"/>
            <a:ext cx="3410903" cy="1098709"/>
          </a:xfrm>
          <a:prstGeom prst="rect">
            <a:avLst/>
          </a:prstGeom>
          <a:noFill/>
          <a:ln/>
        </p:spPr>
        <p:txBody>
          <a:bodyPr wrap="square" lIns="0" tIns="0" rIns="0" bIns="0" rtlCol="0" anchor="t"/>
          <a:lstStyle/>
          <a:p>
            <a:pPr marL="0" indent="0" algn="l">
              <a:lnSpc>
                <a:spcPts val="2150"/>
              </a:lnSpc>
              <a:buNone/>
            </a:pPr>
            <a:r>
              <a:rPr lang="en-US" sz="1350" dirty="0">
                <a:solidFill>
                  <a:srgbClr val="FFFFFF"/>
                </a:solidFill>
                <a:latin typeface="PT Sans" pitchFamily="34" charset="0"/>
                <a:ea typeface="PT Sans" pitchFamily="34" charset="-122"/>
                <a:cs typeface="PT Sans" pitchFamily="34" charset="-120"/>
              </a:rPr>
              <a:t>Nous avons entraîné un </a:t>
            </a:r>
            <a:r>
              <a:rPr lang="en-US" sz="1350" b="1" dirty="0">
                <a:solidFill>
                  <a:srgbClr val="FFFFFF"/>
                </a:solidFill>
                <a:latin typeface="PT Sans" pitchFamily="34" charset="0"/>
                <a:ea typeface="PT Sans" pitchFamily="34" charset="-122"/>
                <a:cs typeface="PT Sans" pitchFamily="34" charset="-120"/>
              </a:rPr>
              <a:t>modèle de régression linéaire multiple</a:t>
            </a:r>
            <a:r>
              <a:rPr lang="en-US" sz="1350" dirty="0">
                <a:solidFill>
                  <a:srgbClr val="FFFFFF"/>
                </a:solidFill>
                <a:latin typeface="PT Sans" pitchFamily="34" charset="0"/>
                <a:ea typeface="PT Sans" pitchFamily="34" charset="-122"/>
                <a:cs typeface="PT Sans" pitchFamily="34" charset="-120"/>
              </a:rPr>
              <a:t> pour fournir des estimations de prix précises et l'avons rendu facilement accessible via une </a:t>
            </a:r>
            <a:r>
              <a:rPr lang="en-US" sz="1350" b="1" dirty="0">
                <a:solidFill>
                  <a:srgbClr val="FFFFFF"/>
                </a:solidFill>
                <a:latin typeface="PT Sans" pitchFamily="34" charset="0"/>
                <a:ea typeface="PT Sans" pitchFamily="34" charset="-122"/>
                <a:cs typeface="PT Sans" pitchFamily="34" charset="-120"/>
              </a:rPr>
              <a:t>application web Streamlit</a:t>
            </a:r>
            <a:r>
              <a:rPr lang="en-US" sz="1350" dirty="0">
                <a:solidFill>
                  <a:srgbClr val="FFFFFF"/>
                </a:solidFill>
                <a:latin typeface="PT Sans" pitchFamily="34" charset="0"/>
                <a:ea typeface="PT Sans" pitchFamily="34" charset="-122"/>
                <a:cs typeface="PT Sans" pitchFamily="34" charset="-120"/>
              </a:rPr>
              <a:t>.</a:t>
            </a:r>
            <a:endParaRPr lang="en-US" sz="1350" dirty="0"/>
          </a:p>
        </p:txBody>
      </p:sp>
      <p:sp>
        <p:nvSpPr>
          <p:cNvPr id="16" name="Shape 11"/>
          <p:cNvSpPr/>
          <p:nvPr/>
        </p:nvSpPr>
        <p:spPr>
          <a:xfrm>
            <a:off x="6172914" y="5023723"/>
            <a:ext cx="7770971" cy="2308027"/>
          </a:xfrm>
          <a:prstGeom prst="roundRect">
            <a:avLst>
              <a:gd name="adj" fmla="val 4754"/>
            </a:avLst>
          </a:prstGeom>
          <a:solidFill>
            <a:srgbClr val="00002E">
              <a:alpha val="75000"/>
            </a:srgbClr>
          </a:solidFill>
          <a:ln/>
        </p:spPr>
        <p:txBody>
          <a:bodyPr/>
          <a:lstStyle/>
          <a:p>
            <a:endParaRPr lang="en-US"/>
          </a:p>
        </p:txBody>
      </p:sp>
      <p:sp>
        <p:nvSpPr>
          <p:cNvPr id="17" name="Shape 12"/>
          <p:cNvSpPr/>
          <p:nvPr/>
        </p:nvSpPr>
        <p:spPr>
          <a:xfrm>
            <a:off x="6172914" y="5000863"/>
            <a:ext cx="7770971" cy="91440"/>
          </a:xfrm>
          <a:prstGeom prst="roundRect">
            <a:avLst>
              <a:gd name="adj" fmla="val 281577"/>
            </a:avLst>
          </a:prstGeom>
          <a:solidFill>
            <a:srgbClr val="DD785E"/>
          </a:solidFill>
          <a:ln/>
        </p:spPr>
        <p:txBody>
          <a:bodyPr/>
          <a:lstStyle/>
          <a:p>
            <a:endParaRPr lang="en-US"/>
          </a:p>
        </p:txBody>
      </p:sp>
      <p:sp>
        <p:nvSpPr>
          <p:cNvPr id="18" name="Shape 13"/>
          <p:cNvSpPr/>
          <p:nvPr/>
        </p:nvSpPr>
        <p:spPr>
          <a:xfrm>
            <a:off x="9800927" y="4766310"/>
            <a:ext cx="514945" cy="514945"/>
          </a:xfrm>
          <a:prstGeom prst="roundRect">
            <a:avLst>
              <a:gd name="adj" fmla="val 177572"/>
            </a:avLst>
          </a:prstGeom>
          <a:solidFill>
            <a:srgbClr val="F2B42D"/>
          </a:solidFill>
          <a:ln/>
        </p:spPr>
        <p:txBody>
          <a:bodyPr/>
          <a:lstStyle/>
          <a:p>
            <a:endParaRPr lang="en-US"/>
          </a:p>
        </p:txBody>
      </p:sp>
      <p:pic>
        <p:nvPicPr>
          <p:cNvPr id="19"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55351" y="4920734"/>
            <a:ext cx="205978" cy="205978"/>
          </a:xfrm>
          <a:prstGeom prst="rect">
            <a:avLst/>
          </a:prstGeom>
        </p:spPr>
      </p:pic>
      <p:sp>
        <p:nvSpPr>
          <p:cNvPr id="20" name="Text 14"/>
          <p:cNvSpPr/>
          <p:nvPr/>
        </p:nvSpPr>
        <p:spPr>
          <a:xfrm>
            <a:off x="6367343" y="5452824"/>
            <a:ext cx="2423279" cy="302776"/>
          </a:xfrm>
          <a:prstGeom prst="rect">
            <a:avLst/>
          </a:prstGeom>
          <a:noFill/>
          <a:ln/>
        </p:spPr>
        <p:txBody>
          <a:bodyPr wrap="none" lIns="0" tIns="0" rIns="0" bIns="0" rtlCol="0" anchor="t"/>
          <a:lstStyle/>
          <a:p>
            <a:pPr marL="0" indent="0" algn="l">
              <a:lnSpc>
                <a:spcPts val="2350"/>
              </a:lnSpc>
              <a:buNone/>
            </a:pPr>
            <a:r>
              <a:rPr lang="en-US" sz="1900" dirty="0">
                <a:solidFill>
                  <a:srgbClr val="FFFFFF"/>
                </a:solidFill>
                <a:latin typeface="Nunito Semi Bold" pitchFamily="34" charset="0"/>
                <a:ea typeface="Nunito Semi Bold" pitchFamily="34" charset="-122"/>
                <a:cs typeface="Nunito Semi Bold" pitchFamily="34" charset="-120"/>
              </a:rPr>
              <a:t>Qui en bénéficie ?</a:t>
            </a:r>
            <a:endParaRPr lang="en-US" sz="1900" dirty="0"/>
          </a:p>
        </p:txBody>
      </p:sp>
      <p:sp>
        <p:nvSpPr>
          <p:cNvPr id="21" name="Text 15"/>
          <p:cNvSpPr/>
          <p:nvPr/>
        </p:nvSpPr>
        <p:spPr>
          <a:xfrm>
            <a:off x="6367343" y="5858589"/>
            <a:ext cx="7382113" cy="274677"/>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FFFFFF"/>
                </a:solidFill>
                <a:latin typeface="PT Sans" pitchFamily="34" charset="0"/>
                <a:ea typeface="PT Sans" pitchFamily="34" charset="-122"/>
                <a:cs typeface="PT Sans" pitchFamily="34" charset="-120"/>
              </a:rPr>
              <a:t>Acheteurs de voitures :</a:t>
            </a:r>
            <a:r>
              <a:rPr lang="en-US" sz="1350" dirty="0">
                <a:solidFill>
                  <a:srgbClr val="FFFFFF"/>
                </a:solidFill>
                <a:latin typeface="PT Sans" pitchFamily="34" charset="0"/>
                <a:ea typeface="PT Sans" pitchFamily="34" charset="-122"/>
                <a:cs typeface="PT Sans" pitchFamily="34" charset="-120"/>
              </a:rPr>
              <a:t> Prenez des décisions éclairées et évitez de trop payer.</a:t>
            </a:r>
            <a:endParaRPr lang="en-US" sz="1350" dirty="0"/>
          </a:p>
        </p:txBody>
      </p:sp>
      <p:sp>
        <p:nvSpPr>
          <p:cNvPr id="22" name="Text 16"/>
          <p:cNvSpPr/>
          <p:nvPr/>
        </p:nvSpPr>
        <p:spPr>
          <a:xfrm>
            <a:off x="6367343" y="6193274"/>
            <a:ext cx="7382113" cy="274677"/>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FFFFFF"/>
                </a:solidFill>
                <a:latin typeface="PT Sans" pitchFamily="34" charset="0"/>
                <a:ea typeface="PT Sans" pitchFamily="34" charset="-122"/>
                <a:cs typeface="PT Sans" pitchFamily="34" charset="-120"/>
              </a:rPr>
              <a:t>Vendeurs :</a:t>
            </a:r>
            <a:r>
              <a:rPr lang="en-US" sz="1350" dirty="0">
                <a:solidFill>
                  <a:srgbClr val="FFFFFF"/>
                </a:solidFill>
                <a:latin typeface="PT Sans" pitchFamily="34" charset="0"/>
                <a:ea typeface="PT Sans" pitchFamily="34" charset="-122"/>
                <a:cs typeface="PT Sans" pitchFamily="34" charset="-120"/>
              </a:rPr>
              <a:t> Fixez des prix compétitifs et équitables pour vos voitures.</a:t>
            </a:r>
            <a:endParaRPr lang="en-US" sz="1350" dirty="0"/>
          </a:p>
        </p:txBody>
      </p:sp>
      <p:sp>
        <p:nvSpPr>
          <p:cNvPr id="23" name="Text 17"/>
          <p:cNvSpPr/>
          <p:nvPr/>
        </p:nvSpPr>
        <p:spPr>
          <a:xfrm>
            <a:off x="6367343" y="6527959"/>
            <a:ext cx="7382113" cy="274677"/>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FFFFFF"/>
                </a:solidFill>
                <a:latin typeface="PT Sans" pitchFamily="34" charset="0"/>
                <a:ea typeface="PT Sans" pitchFamily="34" charset="-122"/>
                <a:cs typeface="PT Sans" pitchFamily="34" charset="-120"/>
              </a:rPr>
              <a:t>Concessionnaires :</a:t>
            </a:r>
            <a:r>
              <a:rPr lang="en-US" sz="1350" dirty="0">
                <a:solidFill>
                  <a:srgbClr val="FFFFFF"/>
                </a:solidFill>
                <a:latin typeface="PT Sans" pitchFamily="34" charset="0"/>
                <a:ea typeface="PT Sans" pitchFamily="34" charset="-122"/>
                <a:cs typeface="PT Sans" pitchFamily="34" charset="-120"/>
              </a:rPr>
              <a:t> Optimisez la tarification de l'inventaire et améliorez la confiance.</a:t>
            </a:r>
            <a:endParaRPr lang="en-US" sz="1350" dirty="0"/>
          </a:p>
        </p:txBody>
      </p:sp>
      <p:sp>
        <p:nvSpPr>
          <p:cNvPr id="24" name="Text 18"/>
          <p:cNvSpPr/>
          <p:nvPr/>
        </p:nvSpPr>
        <p:spPr>
          <a:xfrm>
            <a:off x="6367343" y="6862643"/>
            <a:ext cx="7382113" cy="274677"/>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FFFFFF"/>
                </a:solidFill>
                <a:latin typeface="PT Sans" pitchFamily="34" charset="0"/>
                <a:ea typeface="PT Sans" pitchFamily="34" charset="-122"/>
                <a:cs typeface="PT Sans" pitchFamily="34" charset="-120"/>
              </a:rPr>
              <a:t>Étudiants/Chercheurs :</a:t>
            </a:r>
            <a:r>
              <a:rPr lang="en-US" sz="1350" dirty="0">
                <a:solidFill>
                  <a:srgbClr val="FFFFFF"/>
                </a:solidFill>
                <a:latin typeface="PT Sans" pitchFamily="34" charset="0"/>
                <a:ea typeface="PT Sans" pitchFamily="34" charset="-122"/>
                <a:cs typeface="PT Sans" pitchFamily="34" charset="-120"/>
              </a:rPr>
              <a:t> Un exemple pratique d'application de l'apprentissage automatique.</a:t>
            </a:r>
            <a:endParaRPr lang="en-US" sz="1350" dirty="0"/>
          </a:p>
        </p:txBody>
      </p:sp>
      <p:pic>
        <p:nvPicPr>
          <p:cNvPr id="25" name="Picture 24">
            <a:extLst>
              <a:ext uri="{FF2B5EF4-FFF2-40B4-BE49-F238E27FC236}">
                <a16:creationId xmlns:a16="http://schemas.microsoft.com/office/drawing/2014/main" id="{0479E000-AB7C-0CE4-3DB4-E714D48DC995}"/>
              </a:ext>
            </a:extLst>
          </p:cNvPr>
          <p:cNvPicPr>
            <a:picLocks noChangeAspect="1"/>
          </p:cNvPicPr>
          <p:nvPr/>
        </p:nvPicPr>
        <p:blipFill>
          <a:blip r:embed="rId10"/>
          <a:stretch>
            <a:fillRect/>
          </a:stretch>
        </p:blipFill>
        <p:spPr>
          <a:xfrm>
            <a:off x="12258344" y="7729979"/>
            <a:ext cx="2372056" cy="49962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23530" y="551736"/>
            <a:ext cx="7185779" cy="458510"/>
          </a:xfrm>
          <a:prstGeom prst="rect">
            <a:avLst/>
          </a:prstGeom>
          <a:noFill/>
          <a:ln/>
        </p:spPr>
        <p:txBody>
          <a:bodyPr wrap="none" lIns="0" tIns="0" rIns="0" bIns="0" rtlCol="0" anchor="t"/>
          <a:lstStyle/>
          <a:p>
            <a:pPr marL="0" indent="0" algn="l">
              <a:lnSpc>
                <a:spcPts val="3600"/>
              </a:lnSpc>
              <a:buNone/>
            </a:pPr>
            <a:r>
              <a:rPr lang="en-US" sz="2850" dirty="0">
                <a:solidFill>
                  <a:srgbClr val="FFFFFF"/>
                </a:solidFill>
                <a:latin typeface="Nunito Semi Bold" pitchFamily="34" charset="0"/>
                <a:ea typeface="Nunito Semi Bold" pitchFamily="34" charset="-122"/>
                <a:cs typeface="Nunito Semi Bold" pitchFamily="34" charset="-120"/>
              </a:rPr>
              <a:t>Étapes du Projet : Pipeline de Bout en Bout</a:t>
            </a:r>
            <a:endParaRPr lang="en-US" sz="2850" dirty="0"/>
          </a:p>
        </p:txBody>
      </p:sp>
      <p:sp>
        <p:nvSpPr>
          <p:cNvPr id="3" name="Text 1"/>
          <p:cNvSpPr/>
          <p:nvPr/>
        </p:nvSpPr>
        <p:spPr>
          <a:xfrm>
            <a:off x="623530" y="1321951"/>
            <a:ext cx="13383339" cy="249317"/>
          </a:xfrm>
          <a:prstGeom prst="rect">
            <a:avLst/>
          </a:prstGeom>
          <a:noFill/>
          <a:ln/>
        </p:spPr>
        <p:txBody>
          <a:bodyPr wrap="none" lIns="0" tIns="0" rIns="0" bIns="0" rtlCol="0" anchor="t"/>
          <a:lstStyle/>
          <a:p>
            <a:pPr marL="0" indent="0" algn="l">
              <a:lnSpc>
                <a:spcPts val="1950"/>
              </a:lnSpc>
              <a:buNone/>
            </a:pPr>
            <a:r>
              <a:rPr lang="en-US" sz="1200" dirty="0">
                <a:solidFill>
                  <a:srgbClr val="FFFFFF"/>
                </a:solidFill>
                <a:latin typeface="PT Sans" pitchFamily="34" charset="0"/>
                <a:ea typeface="PT Sans" pitchFamily="34" charset="-122"/>
                <a:cs typeface="PT Sans" pitchFamily="34" charset="-120"/>
              </a:rPr>
              <a:t>Le développement de notre modèle prédictif et de notre application web a impliqué une approche systématique, des données brutes à une solution déployée. Voici un aperçu de notre pipeline robuste :</a:t>
            </a:r>
            <a:endParaRPr lang="en-US" sz="1200" dirty="0"/>
          </a:p>
        </p:txBody>
      </p:sp>
      <p:sp>
        <p:nvSpPr>
          <p:cNvPr id="4" name="Text 2"/>
          <p:cNvSpPr/>
          <p:nvPr/>
        </p:nvSpPr>
        <p:spPr>
          <a:xfrm>
            <a:off x="623530" y="1746528"/>
            <a:ext cx="155853" cy="194786"/>
          </a:xfrm>
          <a:prstGeom prst="rect">
            <a:avLst/>
          </a:prstGeom>
          <a:noFill/>
          <a:ln/>
        </p:spPr>
        <p:txBody>
          <a:bodyPr wrap="none" lIns="0" tIns="0" rIns="0" bIns="0" rtlCol="0" anchor="t"/>
          <a:lstStyle/>
          <a:p>
            <a:pPr marL="0" indent="0" algn="l">
              <a:lnSpc>
                <a:spcPts val="1950"/>
              </a:lnSpc>
              <a:buNone/>
            </a:pPr>
            <a:r>
              <a:rPr lang="en-US" sz="1200" dirty="0">
                <a:solidFill>
                  <a:srgbClr val="FFFFFF"/>
                </a:solidFill>
                <a:latin typeface="Nunito Light" pitchFamily="34" charset="0"/>
                <a:ea typeface="Nunito Light" pitchFamily="34" charset="-122"/>
                <a:cs typeface="Nunito Light" pitchFamily="34" charset="-120"/>
              </a:rPr>
              <a:t>01</a:t>
            </a:r>
            <a:endParaRPr lang="en-US" sz="1200" dirty="0"/>
          </a:p>
        </p:txBody>
      </p:sp>
      <p:sp>
        <p:nvSpPr>
          <p:cNvPr id="5" name="Shape 3"/>
          <p:cNvSpPr/>
          <p:nvPr/>
        </p:nvSpPr>
        <p:spPr>
          <a:xfrm>
            <a:off x="623530" y="1988463"/>
            <a:ext cx="6613684" cy="22860"/>
          </a:xfrm>
          <a:prstGeom prst="rect">
            <a:avLst/>
          </a:prstGeom>
          <a:solidFill>
            <a:srgbClr val="F2B42D"/>
          </a:solidFill>
          <a:ln/>
        </p:spPr>
        <p:txBody>
          <a:bodyPr/>
          <a:lstStyle/>
          <a:p>
            <a:endParaRPr lang="en-US"/>
          </a:p>
        </p:txBody>
      </p:sp>
      <p:sp>
        <p:nvSpPr>
          <p:cNvPr id="6" name="Text 4"/>
          <p:cNvSpPr/>
          <p:nvPr/>
        </p:nvSpPr>
        <p:spPr>
          <a:xfrm>
            <a:off x="623530" y="2112050"/>
            <a:ext cx="2161580" cy="229195"/>
          </a:xfrm>
          <a:prstGeom prst="rect">
            <a:avLst/>
          </a:prstGeom>
          <a:noFill/>
          <a:ln/>
        </p:spPr>
        <p:txBody>
          <a:bodyPr wrap="none" lIns="0" tIns="0" rIns="0" bIns="0" rtlCol="0" anchor="t"/>
          <a:lstStyle/>
          <a:p>
            <a:pPr marL="0" indent="0" algn="l">
              <a:lnSpc>
                <a:spcPts val="1800"/>
              </a:lnSpc>
              <a:buNone/>
            </a:pPr>
            <a:r>
              <a:rPr lang="en-US" sz="1400" dirty="0">
                <a:solidFill>
                  <a:srgbClr val="FFFFFF"/>
                </a:solidFill>
                <a:latin typeface="Nunito Semi Bold" pitchFamily="34" charset="0"/>
                <a:ea typeface="Nunito Semi Bold" pitchFamily="34" charset="-122"/>
                <a:cs typeface="Nunito Semi Bold" pitchFamily="34" charset="-120"/>
              </a:rPr>
              <a:t>Chargement des Données</a:t>
            </a:r>
            <a:endParaRPr lang="en-US" sz="1400" dirty="0"/>
          </a:p>
        </p:txBody>
      </p:sp>
      <p:sp>
        <p:nvSpPr>
          <p:cNvPr id="7" name="Text 5"/>
          <p:cNvSpPr/>
          <p:nvPr/>
        </p:nvSpPr>
        <p:spPr>
          <a:xfrm>
            <a:off x="623530" y="2434709"/>
            <a:ext cx="6613684" cy="249317"/>
          </a:xfrm>
          <a:prstGeom prst="rect">
            <a:avLst/>
          </a:prstGeom>
          <a:noFill/>
          <a:ln/>
        </p:spPr>
        <p:txBody>
          <a:bodyPr wrap="none" lIns="0" tIns="0" rIns="0" bIns="0" rtlCol="0" anchor="t"/>
          <a:lstStyle/>
          <a:p>
            <a:pPr marL="0" indent="0" algn="l">
              <a:lnSpc>
                <a:spcPts val="1950"/>
              </a:lnSpc>
              <a:buNone/>
            </a:pPr>
            <a:r>
              <a:rPr lang="en-US" sz="1200" dirty="0">
                <a:solidFill>
                  <a:srgbClr val="FFFFFF"/>
                </a:solidFill>
                <a:latin typeface="PT Sans" pitchFamily="34" charset="0"/>
                <a:ea typeface="PT Sans" pitchFamily="34" charset="-122"/>
                <a:cs typeface="PT Sans" pitchFamily="34" charset="-120"/>
              </a:rPr>
              <a:t>Ingestion initiale de plus de </a:t>
            </a:r>
            <a:r>
              <a:rPr lang="en-US" sz="1200" b="1" dirty="0">
                <a:solidFill>
                  <a:srgbClr val="FFFFFF"/>
                </a:solidFill>
                <a:latin typeface="PT Sans" pitchFamily="34" charset="0"/>
                <a:ea typeface="PT Sans" pitchFamily="34" charset="-122"/>
                <a:cs typeface="PT Sans" pitchFamily="34" charset="-120"/>
              </a:rPr>
              <a:t>60 000 enregistrements de voitures</a:t>
            </a:r>
            <a:r>
              <a:rPr lang="en-US" sz="1200" dirty="0">
                <a:solidFill>
                  <a:srgbClr val="FFFFFF"/>
                </a:solidFill>
                <a:latin typeface="PT Sans" pitchFamily="34" charset="0"/>
                <a:ea typeface="PT Sans" pitchFamily="34" charset="-122"/>
                <a:cs typeface="PT Sans" pitchFamily="34" charset="-120"/>
              </a:rPr>
              <a:t> dans notre système.</a:t>
            </a:r>
            <a:endParaRPr lang="en-US" sz="1200" dirty="0"/>
          </a:p>
        </p:txBody>
      </p:sp>
      <p:sp>
        <p:nvSpPr>
          <p:cNvPr id="8" name="Text 6"/>
          <p:cNvSpPr/>
          <p:nvPr/>
        </p:nvSpPr>
        <p:spPr>
          <a:xfrm>
            <a:off x="7393067" y="1746528"/>
            <a:ext cx="155853" cy="194786"/>
          </a:xfrm>
          <a:prstGeom prst="rect">
            <a:avLst/>
          </a:prstGeom>
          <a:noFill/>
          <a:ln/>
        </p:spPr>
        <p:txBody>
          <a:bodyPr wrap="none" lIns="0" tIns="0" rIns="0" bIns="0" rtlCol="0" anchor="t"/>
          <a:lstStyle/>
          <a:p>
            <a:pPr marL="0" indent="0" algn="l">
              <a:lnSpc>
                <a:spcPts val="1950"/>
              </a:lnSpc>
              <a:buNone/>
            </a:pPr>
            <a:r>
              <a:rPr lang="en-US" sz="1200" dirty="0">
                <a:solidFill>
                  <a:srgbClr val="FFFFFF"/>
                </a:solidFill>
                <a:latin typeface="Nunito Light" pitchFamily="34" charset="0"/>
                <a:ea typeface="Nunito Light" pitchFamily="34" charset="-122"/>
                <a:cs typeface="Nunito Light" pitchFamily="34" charset="-120"/>
              </a:rPr>
              <a:t>02</a:t>
            </a:r>
            <a:endParaRPr lang="en-US" sz="1200" dirty="0"/>
          </a:p>
        </p:txBody>
      </p:sp>
      <p:sp>
        <p:nvSpPr>
          <p:cNvPr id="9" name="Shape 7"/>
          <p:cNvSpPr/>
          <p:nvPr/>
        </p:nvSpPr>
        <p:spPr>
          <a:xfrm>
            <a:off x="7393067" y="1988463"/>
            <a:ext cx="6613803" cy="22860"/>
          </a:xfrm>
          <a:prstGeom prst="rect">
            <a:avLst/>
          </a:prstGeom>
          <a:solidFill>
            <a:srgbClr val="D7425E"/>
          </a:solidFill>
          <a:ln/>
        </p:spPr>
        <p:txBody>
          <a:bodyPr/>
          <a:lstStyle/>
          <a:p>
            <a:endParaRPr lang="en-US"/>
          </a:p>
        </p:txBody>
      </p:sp>
      <p:sp>
        <p:nvSpPr>
          <p:cNvPr id="10" name="Text 8"/>
          <p:cNvSpPr/>
          <p:nvPr/>
        </p:nvSpPr>
        <p:spPr>
          <a:xfrm>
            <a:off x="7393067" y="2112050"/>
            <a:ext cx="2966085" cy="229195"/>
          </a:xfrm>
          <a:prstGeom prst="rect">
            <a:avLst/>
          </a:prstGeom>
          <a:noFill/>
          <a:ln/>
        </p:spPr>
        <p:txBody>
          <a:bodyPr wrap="none" lIns="0" tIns="0" rIns="0" bIns="0" rtlCol="0" anchor="t"/>
          <a:lstStyle/>
          <a:p>
            <a:pPr marL="0" indent="0" algn="l">
              <a:lnSpc>
                <a:spcPts val="1800"/>
              </a:lnSpc>
              <a:buNone/>
            </a:pPr>
            <a:r>
              <a:rPr lang="en-US" sz="1400" dirty="0">
                <a:solidFill>
                  <a:srgbClr val="FFFFFF"/>
                </a:solidFill>
                <a:latin typeface="Nunito Semi Bold" pitchFamily="34" charset="0"/>
                <a:ea typeface="Nunito Semi Bold" pitchFamily="34" charset="-122"/>
                <a:cs typeface="Nunito Semi Bold" pitchFamily="34" charset="-120"/>
              </a:rPr>
              <a:t>Nettoyage des Valeurs Manquantes</a:t>
            </a:r>
            <a:endParaRPr lang="en-US" sz="1400" dirty="0"/>
          </a:p>
        </p:txBody>
      </p:sp>
      <p:sp>
        <p:nvSpPr>
          <p:cNvPr id="11" name="Text 9"/>
          <p:cNvSpPr/>
          <p:nvPr/>
        </p:nvSpPr>
        <p:spPr>
          <a:xfrm>
            <a:off x="7393067" y="2434709"/>
            <a:ext cx="6613803" cy="498634"/>
          </a:xfrm>
          <a:prstGeom prst="rect">
            <a:avLst/>
          </a:prstGeom>
          <a:noFill/>
          <a:ln/>
        </p:spPr>
        <p:txBody>
          <a:bodyPr wrap="square" lIns="0" tIns="0" rIns="0" bIns="0" rtlCol="0" anchor="t"/>
          <a:lstStyle/>
          <a:p>
            <a:pPr marL="0" indent="0" algn="l">
              <a:lnSpc>
                <a:spcPts val="1950"/>
              </a:lnSpc>
              <a:buNone/>
            </a:pPr>
            <a:r>
              <a:rPr lang="en-US" sz="1200" dirty="0">
                <a:solidFill>
                  <a:srgbClr val="FFFFFF"/>
                </a:solidFill>
                <a:latin typeface="PT Sans" pitchFamily="34" charset="0"/>
                <a:ea typeface="PT Sans" pitchFamily="34" charset="-122"/>
                <a:cs typeface="PT Sans" pitchFamily="34" charset="-120"/>
              </a:rPr>
              <a:t>Mise en œuvre de stratégies pour gérer et imputer les points de données manquants, assurant ainsi l'intégrité des données.</a:t>
            </a:r>
            <a:endParaRPr lang="en-US" sz="1200" dirty="0"/>
          </a:p>
        </p:txBody>
      </p:sp>
      <p:sp>
        <p:nvSpPr>
          <p:cNvPr id="12" name="Text 10"/>
          <p:cNvSpPr/>
          <p:nvPr/>
        </p:nvSpPr>
        <p:spPr>
          <a:xfrm>
            <a:off x="623530" y="3205996"/>
            <a:ext cx="155853" cy="194786"/>
          </a:xfrm>
          <a:prstGeom prst="rect">
            <a:avLst/>
          </a:prstGeom>
          <a:noFill/>
          <a:ln/>
        </p:spPr>
        <p:txBody>
          <a:bodyPr wrap="none" lIns="0" tIns="0" rIns="0" bIns="0" rtlCol="0" anchor="t"/>
          <a:lstStyle/>
          <a:p>
            <a:pPr marL="0" indent="0" algn="l">
              <a:lnSpc>
                <a:spcPts val="1950"/>
              </a:lnSpc>
              <a:buNone/>
            </a:pPr>
            <a:r>
              <a:rPr lang="en-US" sz="1200" dirty="0">
                <a:solidFill>
                  <a:srgbClr val="FFFFFF"/>
                </a:solidFill>
                <a:latin typeface="Nunito Light" pitchFamily="34" charset="0"/>
                <a:ea typeface="Nunito Light" pitchFamily="34" charset="-122"/>
                <a:cs typeface="Nunito Light" pitchFamily="34" charset="-120"/>
              </a:rPr>
              <a:t>03</a:t>
            </a:r>
            <a:endParaRPr lang="en-US" sz="1200" dirty="0"/>
          </a:p>
        </p:txBody>
      </p:sp>
      <p:sp>
        <p:nvSpPr>
          <p:cNvPr id="13" name="Shape 11"/>
          <p:cNvSpPr/>
          <p:nvPr/>
        </p:nvSpPr>
        <p:spPr>
          <a:xfrm>
            <a:off x="623530" y="3447931"/>
            <a:ext cx="6613684" cy="22860"/>
          </a:xfrm>
          <a:prstGeom prst="rect">
            <a:avLst/>
          </a:prstGeom>
          <a:solidFill>
            <a:srgbClr val="DD785E"/>
          </a:solidFill>
          <a:ln/>
        </p:spPr>
        <p:txBody>
          <a:bodyPr/>
          <a:lstStyle/>
          <a:p>
            <a:endParaRPr lang="en-US"/>
          </a:p>
        </p:txBody>
      </p:sp>
      <p:sp>
        <p:nvSpPr>
          <p:cNvPr id="14" name="Text 12"/>
          <p:cNvSpPr/>
          <p:nvPr/>
        </p:nvSpPr>
        <p:spPr>
          <a:xfrm>
            <a:off x="623530" y="3571518"/>
            <a:ext cx="2562225" cy="229195"/>
          </a:xfrm>
          <a:prstGeom prst="rect">
            <a:avLst/>
          </a:prstGeom>
          <a:noFill/>
          <a:ln/>
        </p:spPr>
        <p:txBody>
          <a:bodyPr wrap="none" lIns="0" tIns="0" rIns="0" bIns="0" rtlCol="0" anchor="t"/>
          <a:lstStyle/>
          <a:p>
            <a:pPr marL="0" indent="0" algn="l">
              <a:lnSpc>
                <a:spcPts val="1800"/>
              </a:lnSpc>
              <a:buNone/>
            </a:pPr>
            <a:r>
              <a:rPr lang="en-US" sz="1400" dirty="0">
                <a:solidFill>
                  <a:srgbClr val="FFFFFF"/>
                </a:solidFill>
                <a:latin typeface="Nunito Semi Bold" pitchFamily="34" charset="0"/>
                <a:ea typeface="Nunito Semi Bold" pitchFamily="34" charset="-122"/>
                <a:cs typeface="Nunito Semi Bold" pitchFamily="34" charset="-120"/>
              </a:rPr>
              <a:t>Ingénierie des Caractéristiques</a:t>
            </a:r>
            <a:endParaRPr lang="en-US" sz="1400" dirty="0"/>
          </a:p>
        </p:txBody>
      </p:sp>
      <p:sp>
        <p:nvSpPr>
          <p:cNvPr id="15" name="Text 13"/>
          <p:cNvSpPr/>
          <p:nvPr/>
        </p:nvSpPr>
        <p:spPr>
          <a:xfrm>
            <a:off x="623530" y="3894177"/>
            <a:ext cx="6613684" cy="498634"/>
          </a:xfrm>
          <a:prstGeom prst="rect">
            <a:avLst/>
          </a:prstGeom>
          <a:noFill/>
          <a:ln/>
        </p:spPr>
        <p:txBody>
          <a:bodyPr wrap="square" lIns="0" tIns="0" rIns="0" bIns="0" rtlCol="0" anchor="t"/>
          <a:lstStyle/>
          <a:p>
            <a:pPr marL="0" indent="0" algn="l">
              <a:lnSpc>
                <a:spcPts val="1950"/>
              </a:lnSpc>
              <a:buNone/>
            </a:pPr>
            <a:r>
              <a:rPr lang="en-US" sz="1200" dirty="0">
                <a:solidFill>
                  <a:srgbClr val="FFFFFF"/>
                </a:solidFill>
                <a:latin typeface="PT Sans" pitchFamily="34" charset="0"/>
                <a:ea typeface="PT Sans" pitchFamily="34" charset="-122"/>
                <a:cs typeface="PT Sans" pitchFamily="34" charset="-120"/>
              </a:rPr>
              <a:t>Création de nouvelles caractéristiques plus informatives comme « l'âge de la voiture » et « le kilométrage par an » à partir des données existantes.</a:t>
            </a:r>
            <a:endParaRPr lang="en-US" sz="1200" dirty="0"/>
          </a:p>
        </p:txBody>
      </p:sp>
      <p:sp>
        <p:nvSpPr>
          <p:cNvPr id="16" name="Text 14"/>
          <p:cNvSpPr/>
          <p:nvPr/>
        </p:nvSpPr>
        <p:spPr>
          <a:xfrm>
            <a:off x="7393067" y="3205996"/>
            <a:ext cx="155853" cy="194786"/>
          </a:xfrm>
          <a:prstGeom prst="rect">
            <a:avLst/>
          </a:prstGeom>
          <a:noFill/>
          <a:ln/>
        </p:spPr>
        <p:txBody>
          <a:bodyPr wrap="none" lIns="0" tIns="0" rIns="0" bIns="0" rtlCol="0" anchor="t"/>
          <a:lstStyle/>
          <a:p>
            <a:pPr marL="0" indent="0" algn="l">
              <a:lnSpc>
                <a:spcPts val="1950"/>
              </a:lnSpc>
              <a:buNone/>
            </a:pPr>
            <a:r>
              <a:rPr lang="en-US" sz="1200" dirty="0">
                <a:solidFill>
                  <a:srgbClr val="FFFFFF"/>
                </a:solidFill>
                <a:latin typeface="Nunito Light" pitchFamily="34" charset="0"/>
                <a:ea typeface="Nunito Light" pitchFamily="34" charset="-122"/>
                <a:cs typeface="Nunito Light" pitchFamily="34" charset="-120"/>
              </a:rPr>
              <a:t>04</a:t>
            </a:r>
            <a:endParaRPr lang="en-US" sz="1200" dirty="0"/>
          </a:p>
        </p:txBody>
      </p:sp>
      <p:sp>
        <p:nvSpPr>
          <p:cNvPr id="17" name="Shape 15"/>
          <p:cNvSpPr/>
          <p:nvPr/>
        </p:nvSpPr>
        <p:spPr>
          <a:xfrm>
            <a:off x="7393067" y="3447931"/>
            <a:ext cx="6613803" cy="22860"/>
          </a:xfrm>
          <a:prstGeom prst="rect">
            <a:avLst/>
          </a:prstGeom>
          <a:solidFill>
            <a:srgbClr val="48A8E2"/>
          </a:solidFill>
          <a:ln/>
        </p:spPr>
        <p:txBody>
          <a:bodyPr/>
          <a:lstStyle/>
          <a:p>
            <a:endParaRPr lang="en-US"/>
          </a:p>
        </p:txBody>
      </p:sp>
      <p:sp>
        <p:nvSpPr>
          <p:cNvPr id="18" name="Text 16"/>
          <p:cNvSpPr/>
          <p:nvPr/>
        </p:nvSpPr>
        <p:spPr>
          <a:xfrm>
            <a:off x="7393067" y="3571518"/>
            <a:ext cx="1833920" cy="229195"/>
          </a:xfrm>
          <a:prstGeom prst="rect">
            <a:avLst/>
          </a:prstGeom>
          <a:noFill/>
          <a:ln/>
        </p:spPr>
        <p:txBody>
          <a:bodyPr wrap="none" lIns="0" tIns="0" rIns="0" bIns="0" rtlCol="0" anchor="t"/>
          <a:lstStyle/>
          <a:p>
            <a:pPr marL="0" indent="0" algn="l">
              <a:lnSpc>
                <a:spcPts val="1800"/>
              </a:lnSpc>
              <a:buNone/>
            </a:pPr>
            <a:r>
              <a:rPr lang="en-US" sz="1400" dirty="0">
                <a:solidFill>
                  <a:srgbClr val="FFFFFF"/>
                </a:solidFill>
                <a:latin typeface="Nunito Semi Bold" pitchFamily="34" charset="0"/>
                <a:ea typeface="Nunito Semi Bold" pitchFamily="34" charset="-122"/>
                <a:cs typeface="Nunito Semi Bold" pitchFamily="34" charset="-120"/>
              </a:rPr>
              <a:t>Encodage One-Hot</a:t>
            </a:r>
            <a:endParaRPr lang="en-US" sz="1400" dirty="0"/>
          </a:p>
        </p:txBody>
      </p:sp>
      <p:sp>
        <p:nvSpPr>
          <p:cNvPr id="19" name="Text 17"/>
          <p:cNvSpPr/>
          <p:nvPr/>
        </p:nvSpPr>
        <p:spPr>
          <a:xfrm>
            <a:off x="7393067" y="3894177"/>
            <a:ext cx="6613803" cy="498634"/>
          </a:xfrm>
          <a:prstGeom prst="rect">
            <a:avLst/>
          </a:prstGeom>
          <a:noFill/>
          <a:ln/>
        </p:spPr>
        <p:txBody>
          <a:bodyPr wrap="square" lIns="0" tIns="0" rIns="0" bIns="0" rtlCol="0" anchor="t"/>
          <a:lstStyle/>
          <a:p>
            <a:pPr marL="0" indent="0" algn="l">
              <a:lnSpc>
                <a:spcPts val="1950"/>
              </a:lnSpc>
              <a:buNone/>
            </a:pPr>
            <a:r>
              <a:rPr lang="en-US" sz="1200" dirty="0">
                <a:solidFill>
                  <a:srgbClr val="FFFFFF"/>
                </a:solidFill>
                <a:latin typeface="PT Sans" pitchFamily="34" charset="0"/>
                <a:ea typeface="PT Sans" pitchFamily="34" charset="-122"/>
                <a:cs typeface="PT Sans" pitchFamily="34" charset="-120"/>
              </a:rPr>
              <a:t>Conversion des caractéristiques catégorielles (par exemple, « Marque », « Type de carburant ») dans un format numérique adapté au modèle.</a:t>
            </a:r>
            <a:endParaRPr lang="en-US" sz="1200" dirty="0"/>
          </a:p>
        </p:txBody>
      </p:sp>
      <p:sp>
        <p:nvSpPr>
          <p:cNvPr id="20" name="Text 18"/>
          <p:cNvSpPr/>
          <p:nvPr/>
        </p:nvSpPr>
        <p:spPr>
          <a:xfrm>
            <a:off x="623530" y="4665464"/>
            <a:ext cx="155853" cy="194786"/>
          </a:xfrm>
          <a:prstGeom prst="rect">
            <a:avLst/>
          </a:prstGeom>
          <a:noFill/>
          <a:ln/>
        </p:spPr>
        <p:txBody>
          <a:bodyPr wrap="none" lIns="0" tIns="0" rIns="0" bIns="0" rtlCol="0" anchor="t"/>
          <a:lstStyle/>
          <a:p>
            <a:pPr marL="0" indent="0" algn="l">
              <a:lnSpc>
                <a:spcPts val="1950"/>
              </a:lnSpc>
              <a:buNone/>
            </a:pPr>
            <a:r>
              <a:rPr lang="en-US" sz="1200" dirty="0">
                <a:solidFill>
                  <a:srgbClr val="FFFFFF"/>
                </a:solidFill>
                <a:latin typeface="Nunito Light" pitchFamily="34" charset="0"/>
                <a:ea typeface="Nunito Light" pitchFamily="34" charset="-122"/>
                <a:cs typeface="Nunito Light" pitchFamily="34" charset="-120"/>
              </a:rPr>
              <a:t>05</a:t>
            </a:r>
            <a:endParaRPr lang="en-US" sz="1200" dirty="0"/>
          </a:p>
        </p:txBody>
      </p:sp>
      <p:sp>
        <p:nvSpPr>
          <p:cNvPr id="21" name="Shape 19"/>
          <p:cNvSpPr/>
          <p:nvPr/>
        </p:nvSpPr>
        <p:spPr>
          <a:xfrm>
            <a:off x="623530" y="4907399"/>
            <a:ext cx="6613684" cy="22860"/>
          </a:xfrm>
          <a:prstGeom prst="rect">
            <a:avLst/>
          </a:prstGeom>
          <a:solidFill>
            <a:srgbClr val="59ABA9"/>
          </a:solidFill>
          <a:ln/>
        </p:spPr>
        <p:txBody>
          <a:bodyPr/>
          <a:lstStyle/>
          <a:p>
            <a:endParaRPr lang="en-US"/>
          </a:p>
        </p:txBody>
      </p:sp>
      <p:sp>
        <p:nvSpPr>
          <p:cNvPr id="22" name="Text 20"/>
          <p:cNvSpPr/>
          <p:nvPr/>
        </p:nvSpPr>
        <p:spPr>
          <a:xfrm>
            <a:off x="623530" y="5030986"/>
            <a:ext cx="1833920" cy="229195"/>
          </a:xfrm>
          <a:prstGeom prst="rect">
            <a:avLst/>
          </a:prstGeom>
          <a:noFill/>
          <a:ln/>
        </p:spPr>
        <p:txBody>
          <a:bodyPr wrap="none" lIns="0" tIns="0" rIns="0" bIns="0" rtlCol="0" anchor="t"/>
          <a:lstStyle/>
          <a:p>
            <a:pPr marL="0" indent="0" algn="l">
              <a:lnSpc>
                <a:spcPts val="1800"/>
              </a:lnSpc>
              <a:buNone/>
            </a:pPr>
            <a:r>
              <a:rPr lang="en-US" sz="1400" dirty="0">
                <a:solidFill>
                  <a:srgbClr val="FFFFFF"/>
                </a:solidFill>
                <a:latin typeface="Nunito Semi Bold" pitchFamily="34" charset="0"/>
                <a:ea typeface="Nunito Semi Bold" pitchFamily="34" charset="-122"/>
                <a:cs typeface="Nunito Semi Bold" pitchFamily="34" charset="-120"/>
              </a:rPr>
              <a:t>Division des Données</a:t>
            </a:r>
            <a:endParaRPr lang="en-US" sz="1400" dirty="0"/>
          </a:p>
        </p:txBody>
      </p:sp>
      <p:sp>
        <p:nvSpPr>
          <p:cNvPr id="23" name="Text 21"/>
          <p:cNvSpPr/>
          <p:nvPr/>
        </p:nvSpPr>
        <p:spPr>
          <a:xfrm>
            <a:off x="623530" y="5353645"/>
            <a:ext cx="6613684" cy="498634"/>
          </a:xfrm>
          <a:prstGeom prst="rect">
            <a:avLst/>
          </a:prstGeom>
          <a:noFill/>
          <a:ln/>
        </p:spPr>
        <p:txBody>
          <a:bodyPr wrap="square" lIns="0" tIns="0" rIns="0" bIns="0" rtlCol="0" anchor="t"/>
          <a:lstStyle/>
          <a:p>
            <a:pPr marL="0" indent="0" algn="l">
              <a:lnSpc>
                <a:spcPts val="1950"/>
              </a:lnSpc>
              <a:buNone/>
            </a:pPr>
            <a:r>
              <a:rPr lang="en-US" sz="1200" dirty="0">
                <a:solidFill>
                  <a:srgbClr val="FFFFFF"/>
                </a:solidFill>
                <a:latin typeface="PT Sans" pitchFamily="34" charset="0"/>
                <a:ea typeface="PT Sans" pitchFamily="34" charset="-122"/>
                <a:cs typeface="PT Sans" pitchFamily="34" charset="-120"/>
              </a:rPr>
              <a:t>Division de l'ensemble de données en un </a:t>
            </a:r>
            <a:r>
              <a:rPr lang="en-US" sz="1200" b="1" dirty="0">
                <a:solidFill>
                  <a:srgbClr val="FFFFFF"/>
                </a:solidFill>
                <a:latin typeface="PT Sans" pitchFamily="34" charset="0"/>
                <a:ea typeface="PT Sans" pitchFamily="34" charset="-122"/>
                <a:cs typeface="PT Sans" pitchFamily="34" charset="-120"/>
              </a:rPr>
              <a:t>ensemble d'entraînement de 80 %</a:t>
            </a:r>
            <a:r>
              <a:rPr lang="en-US" sz="1200" dirty="0">
                <a:solidFill>
                  <a:srgbClr val="FFFFFF"/>
                </a:solidFill>
                <a:latin typeface="PT Sans" pitchFamily="34" charset="0"/>
                <a:ea typeface="PT Sans" pitchFamily="34" charset="-122"/>
                <a:cs typeface="PT Sans" pitchFamily="34" charset="-120"/>
              </a:rPr>
              <a:t> et un </a:t>
            </a:r>
            <a:r>
              <a:rPr lang="en-US" sz="1200" b="1" dirty="0">
                <a:solidFill>
                  <a:srgbClr val="FFFFFF"/>
                </a:solidFill>
                <a:latin typeface="PT Sans" pitchFamily="34" charset="0"/>
                <a:ea typeface="PT Sans" pitchFamily="34" charset="-122"/>
                <a:cs typeface="PT Sans" pitchFamily="34" charset="-120"/>
              </a:rPr>
              <a:t>ensemble de test de 20 %</a:t>
            </a:r>
            <a:r>
              <a:rPr lang="en-US" sz="1200" dirty="0">
                <a:solidFill>
                  <a:srgbClr val="FFFFFF"/>
                </a:solidFill>
                <a:latin typeface="PT Sans" pitchFamily="34" charset="0"/>
                <a:ea typeface="PT Sans" pitchFamily="34" charset="-122"/>
                <a:cs typeface="PT Sans" pitchFamily="34" charset="-120"/>
              </a:rPr>
              <a:t> pour évaluer objectivement les performances du modèle.</a:t>
            </a:r>
            <a:endParaRPr lang="en-US" sz="1200" dirty="0"/>
          </a:p>
        </p:txBody>
      </p:sp>
      <p:sp>
        <p:nvSpPr>
          <p:cNvPr id="24" name="Text 22"/>
          <p:cNvSpPr/>
          <p:nvPr/>
        </p:nvSpPr>
        <p:spPr>
          <a:xfrm>
            <a:off x="7393067" y="4665464"/>
            <a:ext cx="155853" cy="194786"/>
          </a:xfrm>
          <a:prstGeom prst="rect">
            <a:avLst/>
          </a:prstGeom>
          <a:noFill/>
          <a:ln/>
        </p:spPr>
        <p:txBody>
          <a:bodyPr wrap="none" lIns="0" tIns="0" rIns="0" bIns="0" rtlCol="0" anchor="t"/>
          <a:lstStyle/>
          <a:p>
            <a:pPr marL="0" indent="0" algn="l">
              <a:lnSpc>
                <a:spcPts val="1950"/>
              </a:lnSpc>
              <a:buNone/>
            </a:pPr>
            <a:r>
              <a:rPr lang="en-US" sz="1200" dirty="0">
                <a:solidFill>
                  <a:srgbClr val="FFFFFF"/>
                </a:solidFill>
                <a:latin typeface="Nunito Light" pitchFamily="34" charset="0"/>
                <a:ea typeface="Nunito Light" pitchFamily="34" charset="-122"/>
                <a:cs typeface="Nunito Light" pitchFamily="34" charset="-120"/>
              </a:rPr>
              <a:t>06</a:t>
            </a:r>
            <a:endParaRPr lang="en-US" sz="1200" dirty="0"/>
          </a:p>
        </p:txBody>
      </p:sp>
      <p:sp>
        <p:nvSpPr>
          <p:cNvPr id="25" name="Shape 23"/>
          <p:cNvSpPr/>
          <p:nvPr/>
        </p:nvSpPr>
        <p:spPr>
          <a:xfrm>
            <a:off x="7393067" y="4907399"/>
            <a:ext cx="6613803" cy="22860"/>
          </a:xfrm>
          <a:prstGeom prst="rect">
            <a:avLst/>
          </a:prstGeom>
          <a:solidFill>
            <a:srgbClr val="F2B42D"/>
          </a:solidFill>
          <a:ln/>
        </p:spPr>
        <p:txBody>
          <a:bodyPr/>
          <a:lstStyle/>
          <a:p>
            <a:endParaRPr lang="en-US"/>
          </a:p>
        </p:txBody>
      </p:sp>
      <p:sp>
        <p:nvSpPr>
          <p:cNvPr id="26" name="Text 24"/>
          <p:cNvSpPr/>
          <p:nvPr/>
        </p:nvSpPr>
        <p:spPr>
          <a:xfrm>
            <a:off x="7393067" y="5030986"/>
            <a:ext cx="4071938" cy="229195"/>
          </a:xfrm>
          <a:prstGeom prst="rect">
            <a:avLst/>
          </a:prstGeom>
          <a:noFill/>
          <a:ln/>
        </p:spPr>
        <p:txBody>
          <a:bodyPr wrap="none" lIns="0" tIns="0" rIns="0" bIns="0" rtlCol="0" anchor="t"/>
          <a:lstStyle/>
          <a:p>
            <a:pPr marL="0" indent="0" algn="l">
              <a:lnSpc>
                <a:spcPts val="1800"/>
              </a:lnSpc>
              <a:buNone/>
            </a:pPr>
            <a:r>
              <a:rPr lang="en-US" sz="1400" dirty="0">
                <a:solidFill>
                  <a:srgbClr val="FFFFFF"/>
                </a:solidFill>
                <a:latin typeface="Nunito Semi Bold" pitchFamily="34" charset="0"/>
                <a:ea typeface="Nunito Semi Bold" pitchFamily="34" charset="-122"/>
                <a:cs typeface="Nunito Semi Bold" pitchFamily="34" charset="-120"/>
              </a:rPr>
              <a:t>Mise à l'échelle des Caractéristiques Numériques</a:t>
            </a:r>
            <a:endParaRPr lang="en-US" sz="1400" dirty="0"/>
          </a:p>
        </p:txBody>
      </p:sp>
      <p:sp>
        <p:nvSpPr>
          <p:cNvPr id="27" name="Text 25"/>
          <p:cNvSpPr/>
          <p:nvPr/>
        </p:nvSpPr>
        <p:spPr>
          <a:xfrm>
            <a:off x="7393067" y="5353645"/>
            <a:ext cx="6613803" cy="498634"/>
          </a:xfrm>
          <a:prstGeom prst="rect">
            <a:avLst/>
          </a:prstGeom>
          <a:noFill/>
          <a:ln/>
        </p:spPr>
        <p:txBody>
          <a:bodyPr wrap="square" lIns="0" tIns="0" rIns="0" bIns="0" rtlCol="0" anchor="t"/>
          <a:lstStyle/>
          <a:p>
            <a:pPr marL="0" indent="0" algn="l">
              <a:lnSpc>
                <a:spcPts val="1950"/>
              </a:lnSpc>
              <a:buNone/>
            </a:pPr>
            <a:r>
              <a:rPr lang="en-US" sz="1200" dirty="0">
                <a:solidFill>
                  <a:srgbClr val="FFFFFF"/>
                </a:solidFill>
                <a:latin typeface="PT Sans" pitchFamily="34" charset="0"/>
                <a:ea typeface="PT Sans" pitchFamily="34" charset="-122"/>
                <a:cs typeface="PT Sans" pitchFamily="34" charset="-120"/>
              </a:rPr>
              <a:t>Normalisation des caractéristiques numériques pour éviter que certaines caractéristiques ne dominent le modèle en raison de leur échelle.</a:t>
            </a:r>
            <a:endParaRPr lang="en-US" sz="1200" dirty="0"/>
          </a:p>
        </p:txBody>
      </p:sp>
      <p:sp>
        <p:nvSpPr>
          <p:cNvPr id="28" name="Text 26"/>
          <p:cNvSpPr/>
          <p:nvPr/>
        </p:nvSpPr>
        <p:spPr>
          <a:xfrm>
            <a:off x="623530" y="6124932"/>
            <a:ext cx="155853" cy="194786"/>
          </a:xfrm>
          <a:prstGeom prst="rect">
            <a:avLst/>
          </a:prstGeom>
          <a:noFill/>
          <a:ln/>
        </p:spPr>
        <p:txBody>
          <a:bodyPr wrap="none" lIns="0" tIns="0" rIns="0" bIns="0" rtlCol="0" anchor="t"/>
          <a:lstStyle/>
          <a:p>
            <a:pPr marL="0" indent="0" algn="l">
              <a:lnSpc>
                <a:spcPts val="1950"/>
              </a:lnSpc>
              <a:buNone/>
            </a:pPr>
            <a:r>
              <a:rPr lang="en-US" sz="1200" dirty="0">
                <a:solidFill>
                  <a:srgbClr val="FFFFFF"/>
                </a:solidFill>
                <a:latin typeface="Nunito Light" pitchFamily="34" charset="0"/>
                <a:ea typeface="Nunito Light" pitchFamily="34" charset="-122"/>
                <a:cs typeface="Nunito Light" pitchFamily="34" charset="-120"/>
              </a:rPr>
              <a:t>07</a:t>
            </a:r>
            <a:endParaRPr lang="en-US" sz="1200" dirty="0"/>
          </a:p>
        </p:txBody>
      </p:sp>
      <p:sp>
        <p:nvSpPr>
          <p:cNvPr id="29" name="Shape 27"/>
          <p:cNvSpPr/>
          <p:nvPr/>
        </p:nvSpPr>
        <p:spPr>
          <a:xfrm>
            <a:off x="623530" y="6366867"/>
            <a:ext cx="6613684" cy="22860"/>
          </a:xfrm>
          <a:prstGeom prst="rect">
            <a:avLst/>
          </a:prstGeom>
          <a:solidFill>
            <a:srgbClr val="D7425E"/>
          </a:solidFill>
          <a:ln/>
        </p:spPr>
        <p:txBody>
          <a:bodyPr/>
          <a:lstStyle/>
          <a:p>
            <a:endParaRPr lang="en-US"/>
          </a:p>
        </p:txBody>
      </p:sp>
      <p:sp>
        <p:nvSpPr>
          <p:cNvPr id="30" name="Text 28"/>
          <p:cNvSpPr/>
          <p:nvPr/>
        </p:nvSpPr>
        <p:spPr>
          <a:xfrm>
            <a:off x="623530" y="6490454"/>
            <a:ext cx="3990380" cy="229195"/>
          </a:xfrm>
          <a:prstGeom prst="rect">
            <a:avLst/>
          </a:prstGeom>
          <a:noFill/>
          <a:ln/>
        </p:spPr>
        <p:txBody>
          <a:bodyPr wrap="none" lIns="0" tIns="0" rIns="0" bIns="0" rtlCol="0" anchor="t"/>
          <a:lstStyle/>
          <a:p>
            <a:pPr marL="0" indent="0" algn="l">
              <a:lnSpc>
                <a:spcPts val="1800"/>
              </a:lnSpc>
              <a:buNone/>
            </a:pPr>
            <a:r>
              <a:rPr lang="en-US" sz="1400" dirty="0">
                <a:solidFill>
                  <a:srgbClr val="FFFFFF"/>
                </a:solidFill>
                <a:latin typeface="Nunito Semi Bold" pitchFamily="34" charset="0"/>
                <a:ea typeface="Nunito Semi Bold" pitchFamily="34" charset="-122"/>
                <a:cs typeface="Nunito Semi Bold" pitchFamily="34" charset="-120"/>
              </a:rPr>
              <a:t>Entraînement du Modèle de Régression Linéaire</a:t>
            </a:r>
            <a:endParaRPr lang="en-US" sz="1400" dirty="0"/>
          </a:p>
        </p:txBody>
      </p:sp>
      <p:sp>
        <p:nvSpPr>
          <p:cNvPr id="31" name="Text 29"/>
          <p:cNvSpPr/>
          <p:nvPr/>
        </p:nvSpPr>
        <p:spPr>
          <a:xfrm>
            <a:off x="623530" y="6813113"/>
            <a:ext cx="6613684" cy="498634"/>
          </a:xfrm>
          <a:prstGeom prst="rect">
            <a:avLst/>
          </a:prstGeom>
          <a:noFill/>
          <a:ln/>
        </p:spPr>
        <p:txBody>
          <a:bodyPr wrap="square" lIns="0" tIns="0" rIns="0" bIns="0" rtlCol="0" anchor="t"/>
          <a:lstStyle/>
          <a:p>
            <a:pPr marL="0" indent="0" algn="l">
              <a:lnSpc>
                <a:spcPts val="1950"/>
              </a:lnSpc>
              <a:buNone/>
            </a:pPr>
            <a:r>
              <a:rPr lang="en-US" sz="1200" dirty="0">
                <a:solidFill>
                  <a:srgbClr val="FFFFFF"/>
                </a:solidFill>
                <a:latin typeface="PT Sans" pitchFamily="34" charset="0"/>
                <a:ea typeface="PT Sans" pitchFamily="34" charset="-122"/>
                <a:cs typeface="PT Sans" pitchFamily="34" charset="-120"/>
              </a:rPr>
              <a:t>Utilisation des données d'entraînement traitées pour construire et optimiser notre modèle de régression linéaire multiple.</a:t>
            </a:r>
            <a:endParaRPr lang="en-US" sz="1200" dirty="0"/>
          </a:p>
        </p:txBody>
      </p:sp>
      <p:sp>
        <p:nvSpPr>
          <p:cNvPr id="32" name="Text 30"/>
          <p:cNvSpPr/>
          <p:nvPr/>
        </p:nvSpPr>
        <p:spPr>
          <a:xfrm>
            <a:off x="7393067" y="6124932"/>
            <a:ext cx="155853" cy="194786"/>
          </a:xfrm>
          <a:prstGeom prst="rect">
            <a:avLst/>
          </a:prstGeom>
          <a:noFill/>
          <a:ln/>
        </p:spPr>
        <p:txBody>
          <a:bodyPr wrap="none" lIns="0" tIns="0" rIns="0" bIns="0" rtlCol="0" anchor="t"/>
          <a:lstStyle/>
          <a:p>
            <a:pPr marL="0" indent="0" algn="l">
              <a:lnSpc>
                <a:spcPts val="1950"/>
              </a:lnSpc>
              <a:buNone/>
            </a:pPr>
            <a:r>
              <a:rPr lang="en-US" sz="1200" dirty="0">
                <a:solidFill>
                  <a:srgbClr val="FFFFFF"/>
                </a:solidFill>
                <a:latin typeface="Nunito Light" pitchFamily="34" charset="0"/>
                <a:ea typeface="Nunito Light" pitchFamily="34" charset="-122"/>
                <a:cs typeface="Nunito Light" pitchFamily="34" charset="-120"/>
              </a:rPr>
              <a:t>08</a:t>
            </a:r>
            <a:endParaRPr lang="en-US" sz="1200" dirty="0"/>
          </a:p>
        </p:txBody>
      </p:sp>
      <p:sp>
        <p:nvSpPr>
          <p:cNvPr id="33" name="Shape 31"/>
          <p:cNvSpPr/>
          <p:nvPr/>
        </p:nvSpPr>
        <p:spPr>
          <a:xfrm>
            <a:off x="7393067" y="6366867"/>
            <a:ext cx="6613803" cy="22860"/>
          </a:xfrm>
          <a:prstGeom prst="rect">
            <a:avLst/>
          </a:prstGeom>
          <a:solidFill>
            <a:srgbClr val="DD785E"/>
          </a:solidFill>
          <a:ln/>
        </p:spPr>
        <p:txBody>
          <a:bodyPr/>
          <a:lstStyle/>
          <a:p>
            <a:endParaRPr lang="en-US"/>
          </a:p>
        </p:txBody>
      </p:sp>
      <p:sp>
        <p:nvSpPr>
          <p:cNvPr id="34" name="Text 32"/>
          <p:cNvSpPr/>
          <p:nvPr/>
        </p:nvSpPr>
        <p:spPr>
          <a:xfrm>
            <a:off x="7393067" y="6490454"/>
            <a:ext cx="2803446" cy="229195"/>
          </a:xfrm>
          <a:prstGeom prst="rect">
            <a:avLst/>
          </a:prstGeom>
          <a:noFill/>
          <a:ln/>
        </p:spPr>
        <p:txBody>
          <a:bodyPr wrap="none" lIns="0" tIns="0" rIns="0" bIns="0" rtlCol="0" anchor="t"/>
          <a:lstStyle/>
          <a:p>
            <a:pPr marL="0" indent="0" algn="l">
              <a:lnSpc>
                <a:spcPts val="1800"/>
              </a:lnSpc>
              <a:buNone/>
            </a:pPr>
            <a:r>
              <a:rPr lang="en-US" sz="1400" dirty="0">
                <a:solidFill>
                  <a:srgbClr val="FFFFFF"/>
                </a:solidFill>
                <a:latin typeface="Nunito Semi Bold" pitchFamily="34" charset="0"/>
                <a:ea typeface="Nunito Semi Bold" pitchFamily="34" charset="-122"/>
                <a:cs typeface="Nunito Semi Bold" pitchFamily="34" charset="-120"/>
              </a:rPr>
              <a:t>Évaluation sur l'Ensemble de Test</a:t>
            </a:r>
            <a:endParaRPr lang="en-US" sz="1400" dirty="0"/>
          </a:p>
        </p:txBody>
      </p:sp>
      <p:sp>
        <p:nvSpPr>
          <p:cNvPr id="35" name="Text 33"/>
          <p:cNvSpPr/>
          <p:nvPr/>
        </p:nvSpPr>
        <p:spPr>
          <a:xfrm>
            <a:off x="7393067" y="6813113"/>
            <a:ext cx="6613803" cy="747951"/>
          </a:xfrm>
          <a:prstGeom prst="rect">
            <a:avLst/>
          </a:prstGeom>
          <a:noFill/>
          <a:ln/>
        </p:spPr>
        <p:txBody>
          <a:bodyPr wrap="square" lIns="0" tIns="0" rIns="0" bIns="0" rtlCol="0" anchor="t"/>
          <a:lstStyle/>
          <a:p>
            <a:pPr marL="0" indent="0" algn="l">
              <a:lnSpc>
                <a:spcPts val="1950"/>
              </a:lnSpc>
              <a:buNone/>
            </a:pPr>
            <a:r>
              <a:rPr lang="en-US" sz="1200" dirty="0">
                <a:solidFill>
                  <a:srgbClr val="FFFFFF"/>
                </a:solidFill>
                <a:latin typeface="PT Sans" pitchFamily="34" charset="0"/>
                <a:ea typeface="PT Sans" pitchFamily="34" charset="-122"/>
                <a:cs typeface="PT Sans" pitchFamily="34" charset="-120"/>
              </a:rPr>
              <a:t>Évaluation des performances du modèle sur des données non vues pour assurer ses capacités de généralisation, en ciblant le </a:t>
            </a:r>
            <a:r>
              <a:rPr lang="en-US" sz="1200" b="1" dirty="0">
                <a:solidFill>
                  <a:srgbClr val="FFFFFF"/>
                </a:solidFill>
                <a:latin typeface="PT Sans" pitchFamily="34" charset="0"/>
                <a:ea typeface="PT Sans" pitchFamily="34" charset="-122"/>
                <a:cs typeface="PT Sans" pitchFamily="34" charset="-120"/>
              </a:rPr>
              <a:t>prix</a:t>
            </a:r>
            <a:r>
              <a:rPr lang="en-US" sz="1200" dirty="0">
                <a:solidFill>
                  <a:srgbClr val="FFFFFF"/>
                </a:solidFill>
                <a:latin typeface="PT Sans" pitchFamily="34" charset="0"/>
                <a:ea typeface="PT Sans" pitchFamily="34" charset="-122"/>
                <a:cs typeface="PT Sans" pitchFamily="34" charset="-120"/>
              </a:rPr>
              <a:t> de la voiture comme résultat à l'aide de </a:t>
            </a:r>
            <a:r>
              <a:rPr lang="en-US" sz="1200" b="1" dirty="0">
                <a:solidFill>
                  <a:srgbClr val="FFFFFF"/>
                </a:solidFill>
                <a:latin typeface="PT Sans" pitchFamily="34" charset="0"/>
                <a:ea typeface="PT Sans" pitchFamily="34" charset="-122"/>
                <a:cs typeface="PT Sans" pitchFamily="34" charset="-120"/>
              </a:rPr>
              <a:t>23 entrées initiales</a:t>
            </a:r>
            <a:r>
              <a:rPr lang="en-US" sz="1200" dirty="0">
                <a:solidFill>
                  <a:srgbClr val="FFFFFF"/>
                </a:solidFill>
                <a:latin typeface="PT Sans" pitchFamily="34" charset="0"/>
                <a:ea typeface="PT Sans" pitchFamily="34" charset="-122"/>
                <a:cs typeface="PT Sans" pitchFamily="34" charset="-120"/>
              </a:rPr>
              <a:t> qui se sont considérablement étendues via l'encodage.</a:t>
            </a:r>
            <a:endParaRPr lang="en-US" sz="1200" dirty="0"/>
          </a:p>
        </p:txBody>
      </p:sp>
      <p:pic>
        <p:nvPicPr>
          <p:cNvPr id="36" name="Picture 35">
            <a:extLst>
              <a:ext uri="{FF2B5EF4-FFF2-40B4-BE49-F238E27FC236}">
                <a16:creationId xmlns:a16="http://schemas.microsoft.com/office/drawing/2014/main" id="{5D445D7C-125E-0ADC-B275-EFA7CBDCE830}"/>
              </a:ext>
            </a:extLst>
          </p:cNvPr>
          <p:cNvPicPr>
            <a:picLocks noChangeAspect="1"/>
          </p:cNvPicPr>
          <p:nvPr/>
        </p:nvPicPr>
        <p:blipFill>
          <a:blip r:embed="rId3"/>
          <a:stretch>
            <a:fillRect/>
          </a:stretch>
        </p:blipFill>
        <p:spPr>
          <a:xfrm>
            <a:off x="12258344" y="7729979"/>
            <a:ext cx="2372056" cy="49962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194822" y="486966"/>
            <a:ext cx="7727156" cy="1041797"/>
          </a:xfrm>
          <a:prstGeom prst="rect">
            <a:avLst/>
          </a:prstGeom>
          <a:noFill/>
          <a:ln/>
        </p:spPr>
        <p:txBody>
          <a:bodyPr wrap="square" lIns="0" tIns="0" rIns="0" bIns="0" rtlCol="0" anchor="t"/>
          <a:lstStyle/>
          <a:p>
            <a:pPr marL="0" indent="0" algn="l">
              <a:lnSpc>
                <a:spcPts val="4100"/>
              </a:lnSpc>
              <a:buNone/>
            </a:pPr>
            <a:r>
              <a:rPr lang="en-US" sz="3250" dirty="0">
                <a:solidFill>
                  <a:srgbClr val="FFFFFF"/>
                </a:solidFill>
                <a:latin typeface="Nunito Semi Bold" pitchFamily="34" charset="0"/>
                <a:ea typeface="Nunito Semi Bold" pitchFamily="34" charset="-122"/>
                <a:cs typeface="Nunito Semi Bold" pitchFamily="34" charset="-120"/>
              </a:rPr>
              <a:t>Performance du Modèle : Simple et Claire</a:t>
            </a:r>
            <a:endParaRPr lang="en-US" sz="3250" dirty="0"/>
          </a:p>
        </p:txBody>
      </p:sp>
      <p:sp>
        <p:nvSpPr>
          <p:cNvPr id="4" name="Text 1"/>
          <p:cNvSpPr/>
          <p:nvPr/>
        </p:nvSpPr>
        <p:spPr>
          <a:xfrm>
            <a:off x="6194822" y="1794391"/>
            <a:ext cx="7727156" cy="850106"/>
          </a:xfrm>
          <a:prstGeom prst="rect">
            <a:avLst/>
          </a:prstGeom>
          <a:noFill/>
          <a:ln/>
        </p:spPr>
        <p:txBody>
          <a:bodyPr wrap="square" lIns="0" tIns="0" rIns="0" bIns="0" rtlCol="0" anchor="t"/>
          <a:lstStyle/>
          <a:p>
            <a:pPr marL="0" indent="0" algn="l">
              <a:lnSpc>
                <a:spcPts val="2200"/>
              </a:lnSpc>
              <a:buNone/>
            </a:pPr>
            <a:r>
              <a:rPr lang="en-US" sz="1350" dirty="0">
                <a:solidFill>
                  <a:srgbClr val="FFFFFF"/>
                </a:solidFill>
                <a:latin typeface="PT Sans" pitchFamily="34" charset="0"/>
                <a:ea typeface="PT Sans" pitchFamily="34" charset="-122"/>
                <a:cs typeface="PT Sans" pitchFamily="34" charset="-120"/>
              </a:rPr>
              <a:t>Notre modèle de Régression Linéaire Multiple fait preuve de solides capacités prédictives, offrant des estimations fiables pour les prix des voitures d'occasion. Voici un aperçu de ses métriques de performance :</a:t>
            </a:r>
            <a:endParaRPr lang="en-US" sz="1350" dirty="0"/>
          </a:p>
        </p:txBody>
      </p:sp>
      <p:sp>
        <p:nvSpPr>
          <p:cNvPr id="5" name="Shape 2"/>
          <p:cNvSpPr/>
          <p:nvPr/>
        </p:nvSpPr>
        <p:spPr>
          <a:xfrm>
            <a:off x="6194822" y="2843689"/>
            <a:ext cx="7727156" cy="2361724"/>
          </a:xfrm>
          <a:prstGeom prst="roundRect">
            <a:avLst>
              <a:gd name="adj" fmla="val 11249"/>
            </a:avLst>
          </a:prstGeom>
          <a:solidFill>
            <a:srgbClr val="00002E"/>
          </a:solidFill>
          <a:ln w="15240">
            <a:solidFill>
              <a:srgbClr val="F2B42D"/>
            </a:solidFill>
            <a:prstDash val="solid"/>
          </a:ln>
        </p:spPr>
        <p:txBody>
          <a:bodyPr/>
          <a:lstStyle/>
          <a:p>
            <a:endParaRPr lang="en-US"/>
          </a:p>
        </p:txBody>
      </p:sp>
      <p:sp>
        <p:nvSpPr>
          <p:cNvPr id="6" name="Shape 3"/>
          <p:cNvSpPr/>
          <p:nvPr/>
        </p:nvSpPr>
        <p:spPr>
          <a:xfrm>
            <a:off x="6387108" y="3035975"/>
            <a:ext cx="531257" cy="531257"/>
          </a:xfrm>
          <a:prstGeom prst="roundRect">
            <a:avLst>
              <a:gd name="adj" fmla="val 17210287"/>
            </a:avLst>
          </a:prstGeom>
          <a:solidFill>
            <a:srgbClr val="F2B42D"/>
          </a:solidFill>
          <a:ln/>
        </p:spPr>
        <p:txBody>
          <a:bodyPr/>
          <a:lstStyle/>
          <a:p>
            <a:endParaRPr lang="en-US"/>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33198" y="3182064"/>
            <a:ext cx="239078" cy="239078"/>
          </a:xfrm>
          <a:prstGeom prst="rect">
            <a:avLst/>
          </a:prstGeom>
        </p:spPr>
      </p:pic>
      <p:sp>
        <p:nvSpPr>
          <p:cNvPr id="8" name="Text 4"/>
          <p:cNvSpPr/>
          <p:nvPr/>
        </p:nvSpPr>
        <p:spPr>
          <a:xfrm>
            <a:off x="6387108" y="3744278"/>
            <a:ext cx="2500313" cy="312539"/>
          </a:xfrm>
          <a:prstGeom prst="rect">
            <a:avLst/>
          </a:prstGeom>
          <a:noFill/>
          <a:ln/>
        </p:spPr>
        <p:txBody>
          <a:bodyPr wrap="none" lIns="0" tIns="0" rIns="0" bIns="0" rtlCol="0" anchor="t"/>
          <a:lstStyle/>
          <a:p>
            <a:pPr marL="0" indent="0" algn="l">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Score R² : 0.89</a:t>
            </a:r>
            <a:endParaRPr lang="en-US" sz="1950" dirty="0"/>
          </a:p>
        </p:txBody>
      </p:sp>
      <p:sp>
        <p:nvSpPr>
          <p:cNvPr id="9" name="Text 5"/>
          <p:cNvSpPr/>
          <p:nvPr/>
        </p:nvSpPr>
        <p:spPr>
          <a:xfrm>
            <a:off x="6387108" y="4163020"/>
            <a:ext cx="7342584" cy="850106"/>
          </a:xfrm>
          <a:prstGeom prst="rect">
            <a:avLst/>
          </a:prstGeom>
          <a:noFill/>
          <a:ln/>
        </p:spPr>
        <p:txBody>
          <a:bodyPr wrap="square" lIns="0" tIns="0" rIns="0" bIns="0" rtlCol="0" anchor="t"/>
          <a:lstStyle/>
          <a:p>
            <a:pPr marL="0" indent="0" algn="l">
              <a:lnSpc>
                <a:spcPts val="2200"/>
              </a:lnSpc>
              <a:buNone/>
            </a:pPr>
            <a:r>
              <a:rPr lang="en-US" sz="1350" dirty="0">
                <a:solidFill>
                  <a:srgbClr val="FFFFFF"/>
                </a:solidFill>
                <a:latin typeface="PT Sans" pitchFamily="34" charset="0"/>
                <a:ea typeface="PT Sans" pitchFamily="34" charset="-122"/>
                <a:cs typeface="PT Sans" pitchFamily="34" charset="-120"/>
              </a:rPr>
              <a:t>Ceci indique que notre modèle explique </a:t>
            </a:r>
            <a:r>
              <a:rPr lang="en-US" sz="1350" b="1" dirty="0">
                <a:solidFill>
                  <a:srgbClr val="FFFFFF"/>
                </a:solidFill>
                <a:latin typeface="PT Sans" pitchFamily="34" charset="0"/>
                <a:ea typeface="PT Sans" pitchFamily="34" charset="-122"/>
                <a:cs typeface="PT Sans" pitchFamily="34" charset="-120"/>
              </a:rPr>
              <a:t>89% de la variance</a:t>
            </a:r>
            <a:r>
              <a:rPr lang="en-US" sz="1350" dirty="0">
                <a:solidFill>
                  <a:srgbClr val="FFFFFF"/>
                </a:solidFill>
                <a:latin typeface="PT Sans" pitchFamily="34" charset="0"/>
                <a:ea typeface="PT Sans" pitchFamily="34" charset="-122"/>
                <a:cs typeface="PT Sans" pitchFamily="34" charset="-120"/>
              </a:rPr>
              <a:t> des prix des voitures d'occasion. Une valeur R² proche de 1 suggère un très bon ajustement, ce qui signifie que le modèle peut rendre compte de la plupart des facteurs influençant le prix.</a:t>
            </a:r>
            <a:endParaRPr lang="en-US" sz="1350" dirty="0"/>
          </a:p>
        </p:txBody>
      </p:sp>
      <p:sp>
        <p:nvSpPr>
          <p:cNvPr id="10" name="Shape 6"/>
          <p:cNvSpPr/>
          <p:nvPr/>
        </p:nvSpPr>
        <p:spPr>
          <a:xfrm>
            <a:off x="6194822" y="5382458"/>
            <a:ext cx="7727156" cy="2361724"/>
          </a:xfrm>
          <a:prstGeom prst="roundRect">
            <a:avLst>
              <a:gd name="adj" fmla="val 11249"/>
            </a:avLst>
          </a:prstGeom>
          <a:solidFill>
            <a:srgbClr val="00002E"/>
          </a:solidFill>
          <a:ln w="15240">
            <a:solidFill>
              <a:srgbClr val="D7425E"/>
            </a:solidFill>
            <a:prstDash val="solid"/>
          </a:ln>
        </p:spPr>
        <p:txBody>
          <a:bodyPr/>
          <a:lstStyle/>
          <a:p>
            <a:endParaRPr lang="en-US"/>
          </a:p>
        </p:txBody>
      </p:sp>
      <p:sp>
        <p:nvSpPr>
          <p:cNvPr id="11" name="Shape 7"/>
          <p:cNvSpPr/>
          <p:nvPr/>
        </p:nvSpPr>
        <p:spPr>
          <a:xfrm>
            <a:off x="6387108" y="5574744"/>
            <a:ext cx="531257" cy="531257"/>
          </a:xfrm>
          <a:prstGeom prst="roundRect">
            <a:avLst>
              <a:gd name="adj" fmla="val 17210287"/>
            </a:avLst>
          </a:prstGeom>
          <a:solidFill>
            <a:srgbClr val="D7425E"/>
          </a:solidFill>
          <a:ln/>
        </p:spPr>
        <p:txBody>
          <a:bodyPr/>
          <a:lstStyle/>
          <a:p>
            <a:endParaRPr lang="en-US"/>
          </a:p>
        </p:txBody>
      </p:sp>
      <p:pic>
        <p:nvPicPr>
          <p:cNvPr id="12"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33198" y="5720834"/>
            <a:ext cx="239078" cy="239078"/>
          </a:xfrm>
          <a:prstGeom prst="rect">
            <a:avLst/>
          </a:prstGeom>
        </p:spPr>
      </p:pic>
      <p:sp>
        <p:nvSpPr>
          <p:cNvPr id="13" name="Text 8"/>
          <p:cNvSpPr/>
          <p:nvPr/>
        </p:nvSpPr>
        <p:spPr>
          <a:xfrm>
            <a:off x="6387108" y="6283047"/>
            <a:ext cx="5132308" cy="312539"/>
          </a:xfrm>
          <a:prstGeom prst="rect">
            <a:avLst/>
          </a:prstGeom>
          <a:noFill/>
          <a:ln/>
        </p:spPr>
        <p:txBody>
          <a:bodyPr wrap="none" lIns="0" tIns="0" rIns="0" bIns="0" rtlCol="0" anchor="t"/>
          <a:lstStyle/>
          <a:p>
            <a:pPr marL="0" indent="0" algn="l">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Erreur Absolue Moyenne (MAE) ≈ 2,156 TND</a:t>
            </a:r>
            <a:endParaRPr lang="en-US" sz="1950" dirty="0"/>
          </a:p>
        </p:txBody>
      </p:sp>
      <p:sp>
        <p:nvSpPr>
          <p:cNvPr id="14" name="Text 9"/>
          <p:cNvSpPr/>
          <p:nvPr/>
        </p:nvSpPr>
        <p:spPr>
          <a:xfrm>
            <a:off x="6387108" y="6701790"/>
            <a:ext cx="7342584" cy="850106"/>
          </a:xfrm>
          <a:prstGeom prst="rect">
            <a:avLst/>
          </a:prstGeom>
          <a:noFill/>
          <a:ln/>
        </p:spPr>
        <p:txBody>
          <a:bodyPr wrap="square" lIns="0" tIns="0" rIns="0" bIns="0" rtlCol="0" anchor="t"/>
          <a:lstStyle/>
          <a:p>
            <a:pPr marL="0" indent="0" algn="l">
              <a:lnSpc>
                <a:spcPts val="2200"/>
              </a:lnSpc>
              <a:buNone/>
            </a:pPr>
            <a:r>
              <a:rPr lang="en-US" sz="1350" dirty="0">
                <a:solidFill>
                  <a:srgbClr val="FFFFFF"/>
                </a:solidFill>
                <a:latin typeface="PT Sans" pitchFamily="34" charset="0"/>
                <a:ea typeface="PT Sans" pitchFamily="34" charset="-122"/>
                <a:cs typeface="PT Sans" pitchFamily="34" charset="-120"/>
              </a:rPr>
              <a:t>En moyenne, les prédictions du modèle s'écartent du prix réel d'environ </a:t>
            </a:r>
            <a:r>
              <a:rPr lang="en-US" sz="1350" b="1" dirty="0">
                <a:solidFill>
                  <a:srgbClr val="FFFFFF"/>
                </a:solidFill>
                <a:latin typeface="PT Sans" pitchFamily="34" charset="0"/>
                <a:ea typeface="PT Sans" pitchFamily="34" charset="-122"/>
                <a:cs typeface="PT Sans" pitchFamily="34" charset="-120"/>
              </a:rPr>
              <a:t>2,156 Dinars Tunisiens</a:t>
            </a:r>
            <a:r>
              <a:rPr lang="en-US" sz="1350" dirty="0">
                <a:solidFill>
                  <a:srgbClr val="FFFFFF"/>
                </a:solidFill>
                <a:latin typeface="PT Sans" pitchFamily="34" charset="0"/>
                <a:ea typeface="PT Sans" pitchFamily="34" charset="-122"/>
                <a:cs typeface="PT Sans" pitchFamily="34" charset="-120"/>
              </a:rPr>
              <a:t>. Cela signifie que si le prix réel d'une voiture est de 30 000 TND, notre modèle prédit généralement un prix dans la fourchette de 28 000 à 32 000 TND.</a:t>
            </a:r>
            <a:endParaRPr lang="en-US" sz="1350" dirty="0"/>
          </a:p>
        </p:txBody>
      </p:sp>
      <p:pic>
        <p:nvPicPr>
          <p:cNvPr id="16" name="Picture 15" descr="A diagram of a graph&#10;&#10;AI-generated content may be incorrect.">
            <a:extLst>
              <a:ext uri="{FF2B5EF4-FFF2-40B4-BE49-F238E27FC236}">
                <a16:creationId xmlns:a16="http://schemas.microsoft.com/office/drawing/2014/main" id="{8088265C-CCF2-9F1D-35BA-BC86A130B1C2}"/>
              </a:ext>
            </a:extLst>
          </p:cNvPr>
          <p:cNvPicPr>
            <a:picLocks noChangeAspect="1"/>
          </p:cNvPicPr>
          <p:nvPr/>
        </p:nvPicPr>
        <p:blipFill>
          <a:blip r:embed="rId7"/>
          <a:stretch>
            <a:fillRect/>
          </a:stretch>
        </p:blipFill>
        <p:spPr>
          <a:xfrm>
            <a:off x="0" y="0"/>
            <a:ext cx="5731497" cy="8277820"/>
          </a:xfrm>
          <a:prstGeom prst="rect">
            <a:avLst/>
          </a:prstGeom>
        </p:spPr>
      </p:pic>
      <p:pic>
        <p:nvPicPr>
          <p:cNvPr id="2" name="Picture 1">
            <a:extLst>
              <a:ext uri="{FF2B5EF4-FFF2-40B4-BE49-F238E27FC236}">
                <a16:creationId xmlns:a16="http://schemas.microsoft.com/office/drawing/2014/main" id="{5CA7EDC4-D37A-8E30-6D89-E532011FFF5E}"/>
              </a:ext>
            </a:extLst>
          </p:cNvPr>
          <p:cNvPicPr>
            <a:picLocks noChangeAspect="1"/>
          </p:cNvPicPr>
          <p:nvPr/>
        </p:nvPicPr>
        <p:blipFill>
          <a:blip r:embed="rId8"/>
          <a:stretch>
            <a:fillRect/>
          </a:stretch>
        </p:blipFill>
        <p:spPr>
          <a:xfrm>
            <a:off x="12258344" y="7729979"/>
            <a:ext cx="2372056" cy="4996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5447" y="491847"/>
            <a:ext cx="12239268" cy="526018"/>
          </a:xfrm>
          <a:prstGeom prst="rect">
            <a:avLst/>
          </a:prstGeom>
          <a:noFill/>
          <a:ln/>
        </p:spPr>
        <p:txBody>
          <a:bodyPr wrap="none" lIns="0" tIns="0" rIns="0" bIns="0" rtlCol="0" anchor="t"/>
          <a:lstStyle/>
          <a:p>
            <a:pPr marL="0" indent="0" algn="l">
              <a:lnSpc>
                <a:spcPts val="4100"/>
              </a:lnSpc>
              <a:buNone/>
            </a:pPr>
            <a:r>
              <a:rPr lang="en-US" sz="3300" dirty="0">
                <a:solidFill>
                  <a:srgbClr val="FFFFFF"/>
                </a:solidFill>
                <a:latin typeface="Nunito Semi Bold" pitchFamily="34" charset="0"/>
                <a:ea typeface="Nunito Semi Bold" pitchFamily="34" charset="-122"/>
                <a:cs typeface="Nunito Semi Bold" pitchFamily="34" charset="-120"/>
              </a:rPr>
              <a:t>Comment fonctionne l'application web : Propulsée par Streamlit</a:t>
            </a:r>
            <a:endParaRPr lang="en-US" sz="3300" dirty="0"/>
          </a:p>
        </p:txBody>
      </p:sp>
      <p:sp>
        <p:nvSpPr>
          <p:cNvPr id="3" name="Text 1"/>
          <p:cNvSpPr/>
          <p:nvPr/>
        </p:nvSpPr>
        <p:spPr>
          <a:xfrm>
            <a:off x="715447" y="1375529"/>
            <a:ext cx="13199507" cy="572214"/>
          </a:xfrm>
          <a:prstGeom prst="rect">
            <a:avLst/>
          </a:prstGeom>
          <a:noFill/>
          <a:ln/>
        </p:spPr>
        <p:txBody>
          <a:bodyPr wrap="square" lIns="0" tIns="0" rIns="0" bIns="0" rtlCol="0" anchor="t"/>
          <a:lstStyle/>
          <a:p>
            <a:pPr marL="0" indent="0" algn="l">
              <a:lnSpc>
                <a:spcPts val="2250"/>
              </a:lnSpc>
              <a:buNone/>
            </a:pPr>
            <a:r>
              <a:rPr lang="en-US" sz="1400" dirty="0">
                <a:solidFill>
                  <a:srgbClr val="FFFFFF"/>
                </a:solidFill>
                <a:latin typeface="PT Sans" pitchFamily="34" charset="0"/>
                <a:ea typeface="PT Sans" pitchFamily="34" charset="-122"/>
                <a:cs typeface="PT Sans" pitchFamily="34" charset="-120"/>
              </a:rPr>
              <a:t>Pour rendre notre modèle prédictif accessible, nous avons développé une application web intuitive utilisant Streamlit, un outil puissant qui simplifie le déploiement de modèles d'apprentissage automatique basés sur Python.</a:t>
            </a:r>
            <a:endParaRPr lang="en-US" sz="1400" dirty="0"/>
          </a:p>
        </p:txBody>
      </p:sp>
      <p:sp>
        <p:nvSpPr>
          <p:cNvPr id="4" name="Text 2"/>
          <p:cNvSpPr/>
          <p:nvPr/>
        </p:nvSpPr>
        <p:spPr>
          <a:xfrm>
            <a:off x="715447" y="2327791"/>
            <a:ext cx="4695944" cy="315635"/>
          </a:xfrm>
          <a:prstGeom prst="rect">
            <a:avLst/>
          </a:prstGeom>
          <a:noFill/>
          <a:ln/>
        </p:spPr>
        <p:txBody>
          <a:bodyPr wrap="none" lIns="0" tIns="0" rIns="0" bIns="0" rtlCol="0" anchor="t"/>
          <a:lstStyle/>
          <a:p>
            <a:pPr marL="0" indent="0" algn="l">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Streamlit : De Python à l'application web</a:t>
            </a:r>
            <a:endParaRPr lang="en-US" sz="1950" dirty="0"/>
          </a:p>
        </p:txBody>
      </p:sp>
      <p:sp>
        <p:nvSpPr>
          <p:cNvPr id="5" name="Text 3"/>
          <p:cNvSpPr/>
          <p:nvPr/>
        </p:nvSpPr>
        <p:spPr>
          <a:xfrm>
            <a:off x="715447" y="2822258"/>
            <a:ext cx="6381631" cy="1144429"/>
          </a:xfrm>
          <a:prstGeom prst="rect">
            <a:avLst/>
          </a:prstGeom>
          <a:noFill/>
          <a:ln/>
        </p:spPr>
        <p:txBody>
          <a:bodyPr wrap="square" lIns="0" tIns="0" rIns="0" bIns="0" rtlCol="0" anchor="t"/>
          <a:lstStyle/>
          <a:p>
            <a:pPr marL="0" indent="0" algn="l">
              <a:lnSpc>
                <a:spcPts val="2250"/>
              </a:lnSpc>
              <a:buNone/>
            </a:pPr>
            <a:r>
              <a:rPr lang="en-US" sz="1400" dirty="0">
                <a:solidFill>
                  <a:srgbClr val="FFFFFF"/>
                </a:solidFill>
                <a:latin typeface="PT Sans" pitchFamily="34" charset="0"/>
                <a:ea typeface="PT Sans" pitchFamily="34" charset="-122"/>
                <a:cs typeface="PT Sans" pitchFamily="34" charset="-120"/>
              </a:rPr>
              <a:t>Streamlit permet aux développeurs de </a:t>
            </a:r>
            <a:r>
              <a:rPr lang="en-US" sz="1400" b="1" dirty="0">
                <a:solidFill>
                  <a:srgbClr val="FFFFFF"/>
                </a:solidFill>
                <a:latin typeface="PT Sans" pitchFamily="34" charset="0"/>
                <a:ea typeface="PT Sans" pitchFamily="34" charset="-122"/>
                <a:cs typeface="PT Sans" pitchFamily="34" charset="-120"/>
              </a:rPr>
              <a:t>"transformer rapidement des scripts Python en applications web interactives"</a:t>
            </a:r>
            <a:r>
              <a:rPr lang="en-US" sz="1400" dirty="0">
                <a:solidFill>
                  <a:srgbClr val="FFFFFF"/>
                </a:solidFill>
                <a:latin typeface="PT Sans" pitchFamily="34" charset="0"/>
                <a:ea typeface="PT Sans" pitchFamily="34" charset="-122"/>
                <a:cs typeface="PT Sans" pitchFamily="34" charset="-120"/>
              </a:rPr>
              <a:t> sans nécessiter de connaissances approfondies en HTML, CSS ou JavaScript. Cette capacité de développement rapide a été cruciale pour notre projet.</a:t>
            </a:r>
            <a:endParaRPr lang="en-US" sz="1400" dirty="0"/>
          </a:p>
        </p:txBody>
      </p:sp>
      <p:sp>
        <p:nvSpPr>
          <p:cNvPr id="6" name="Text 4"/>
          <p:cNvSpPr/>
          <p:nvPr/>
        </p:nvSpPr>
        <p:spPr>
          <a:xfrm>
            <a:off x="715447" y="4145518"/>
            <a:ext cx="3203138" cy="315635"/>
          </a:xfrm>
          <a:prstGeom prst="rect">
            <a:avLst/>
          </a:prstGeom>
          <a:noFill/>
          <a:ln/>
        </p:spPr>
        <p:txBody>
          <a:bodyPr wrap="none" lIns="0" tIns="0" rIns="0" bIns="0" rtlCol="0" anchor="t"/>
          <a:lstStyle/>
          <a:p>
            <a:pPr marL="0" indent="0" algn="l">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Expérience utilisateur fluide</a:t>
            </a:r>
            <a:endParaRPr lang="en-US" sz="1950" dirty="0"/>
          </a:p>
        </p:txBody>
      </p:sp>
      <p:sp>
        <p:nvSpPr>
          <p:cNvPr id="7" name="Text 5"/>
          <p:cNvSpPr/>
          <p:nvPr/>
        </p:nvSpPr>
        <p:spPr>
          <a:xfrm>
            <a:off x="715447" y="4639985"/>
            <a:ext cx="6381631" cy="286107"/>
          </a:xfrm>
          <a:prstGeom prst="rect">
            <a:avLst/>
          </a:prstGeom>
          <a:noFill/>
          <a:ln/>
        </p:spPr>
        <p:txBody>
          <a:bodyPr wrap="none" lIns="0" tIns="0" rIns="0" bIns="0" rtlCol="0" anchor="t"/>
          <a:lstStyle/>
          <a:p>
            <a:pPr marL="0" indent="0" algn="l">
              <a:lnSpc>
                <a:spcPts val="2250"/>
              </a:lnSpc>
              <a:buNone/>
            </a:pPr>
            <a:r>
              <a:rPr lang="en-US" sz="1400" dirty="0">
                <a:solidFill>
                  <a:srgbClr val="FFFFFF"/>
                </a:solidFill>
                <a:latin typeface="PT Sans" pitchFamily="34" charset="0"/>
                <a:ea typeface="PT Sans" pitchFamily="34" charset="-122"/>
                <a:cs typeface="PT Sans" pitchFamily="34" charset="-120"/>
              </a:rPr>
              <a:t>Le flux de l'application est conçu pour la simplicité :</a:t>
            </a:r>
            <a:endParaRPr lang="en-US" sz="1400" dirty="0"/>
          </a:p>
        </p:txBody>
      </p:sp>
      <p:sp>
        <p:nvSpPr>
          <p:cNvPr id="8" name="Text 6"/>
          <p:cNvSpPr/>
          <p:nvPr/>
        </p:nvSpPr>
        <p:spPr>
          <a:xfrm>
            <a:off x="715447" y="5087064"/>
            <a:ext cx="6381631" cy="572214"/>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FFFFFF"/>
                </a:solidFill>
                <a:latin typeface="PT Sans" pitchFamily="34" charset="0"/>
                <a:ea typeface="PT Sans" pitchFamily="34" charset="-122"/>
                <a:cs typeface="PT Sans" pitchFamily="34" charset="-120"/>
              </a:rPr>
              <a:t>Les utilisateurs </a:t>
            </a:r>
            <a:r>
              <a:rPr lang="en-US" sz="1400" b="1" dirty="0">
                <a:solidFill>
                  <a:srgbClr val="FFFFFF"/>
                </a:solidFill>
                <a:latin typeface="PT Sans" pitchFamily="34" charset="0"/>
                <a:ea typeface="PT Sans" pitchFamily="34" charset="-122"/>
                <a:cs typeface="PT Sans" pitchFamily="34" charset="-120"/>
              </a:rPr>
              <a:t>saisissent les détails de la voiture</a:t>
            </a:r>
            <a:r>
              <a:rPr lang="en-US" sz="1400" dirty="0">
                <a:solidFill>
                  <a:srgbClr val="FFFFFF"/>
                </a:solidFill>
                <a:latin typeface="PT Sans" pitchFamily="34" charset="0"/>
                <a:ea typeface="PT Sans" pitchFamily="34" charset="-122"/>
                <a:cs typeface="PT Sans" pitchFamily="34" charset="-120"/>
              </a:rPr>
              <a:t> via des menus déroulants et des curseurs faciles à utiliser.</a:t>
            </a:r>
            <a:endParaRPr lang="en-US" sz="1400" dirty="0"/>
          </a:p>
        </p:txBody>
      </p:sp>
      <p:sp>
        <p:nvSpPr>
          <p:cNvPr id="9" name="Text 7"/>
          <p:cNvSpPr/>
          <p:nvPr/>
        </p:nvSpPr>
        <p:spPr>
          <a:xfrm>
            <a:off x="715447" y="5721787"/>
            <a:ext cx="6381631" cy="28610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FFFFFF"/>
                </a:solidFill>
                <a:latin typeface="PT Sans" pitchFamily="34" charset="0"/>
                <a:ea typeface="PT Sans" pitchFamily="34" charset="-122"/>
                <a:cs typeface="PT Sans" pitchFamily="34" charset="-120"/>
              </a:rPr>
              <a:t>Le modèle </a:t>
            </a:r>
            <a:r>
              <a:rPr lang="en-US" sz="1400" b="1" dirty="0">
                <a:solidFill>
                  <a:srgbClr val="FFFFFF"/>
                </a:solidFill>
                <a:latin typeface="PT Sans" pitchFamily="34" charset="0"/>
                <a:ea typeface="PT Sans" pitchFamily="34" charset="-122"/>
                <a:cs typeface="PT Sans" pitchFamily="34" charset="-120"/>
              </a:rPr>
              <a:t>calcule la prédiction</a:t>
            </a:r>
            <a:r>
              <a:rPr lang="en-US" sz="1400" dirty="0">
                <a:solidFill>
                  <a:srgbClr val="FFFFFF"/>
                </a:solidFill>
                <a:latin typeface="PT Sans" pitchFamily="34" charset="0"/>
                <a:ea typeface="PT Sans" pitchFamily="34" charset="-122"/>
                <a:cs typeface="PT Sans" pitchFamily="34" charset="-120"/>
              </a:rPr>
              <a:t> en arrière-plan.</a:t>
            </a:r>
            <a:endParaRPr lang="en-US" sz="1400" dirty="0"/>
          </a:p>
        </p:txBody>
      </p:sp>
      <p:sp>
        <p:nvSpPr>
          <p:cNvPr id="10" name="Text 8"/>
          <p:cNvSpPr/>
          <p:nvPr/>
        </p:nvSpPr>
        <p:spPr>
          <a:xfrm>
            <a:off x="715447" y="6070402"/>
            <a:ext cx="6381631" cy="28610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FFFFFF"/>
                </a:solidFill>
                <a:latin typeface="PT Sans" pitchFamily="34" charset="0"/>
                <a:ea typeface="PT Sans" pitchFamily="34" charset="-122"/>
                <a:cs typeface="PT Sans" pitchFamily="34" charset="-120"/>
              </a:rPr>
              <a:t>Le </a:t>
            </a:r>
            <a:r>
              <a:rPr lang="en-US" sz="1400" b="1" dirty="0">
                <a:solidFill>
                  <a:srgbClr val="FFFFFF"/>
                </a:solidFill>
                <a:latin typeface="PT Sans" pitchFamily="34" charset="0"/>
                <a:ea typeface="PT Sans" pitchFamily="34" charset="-122"/>
                <a:cs typeface="PT Sans" pitchFamily="34" charset="-120"/>
              </a:rPr>
              <a:t>prix estimé est affiché instantanément</a:t>
            </a:r>
            <a:r>
              <a:rPr lang="en-US" sz="1400" dirty="0">
                <a:solidFill>
                  <a:srgbClr val="FFFFFF"/>
                </a:solidFill>
                <a:latin typeface="PT Sans" pitchFamily="34" charset="0"/>
                <a:ea typeface="PT Sans" pitchFamily="34" charset="-122"/>
                <a:cs typeface="PT Sans" pitchFamily="34" charset="-120"/>
              </a:rPr>
              <a:t> à l'écran.</a:t>
            </a:r>
            <a:endParaRPr lang="en-US" sz="1400" dirty="0"/>
          </a:p>
        </p:txBody>
      </p:sp>
      <p:sp>
        <p:nvSpPr>
          <p:cNvPr id="11" name="Text 9"/>
          <p:cNvSpPr/>
          <p:nvPr/>
        </p:nvSpPr>
        <p:spPr>
          <a:xfrm>
            <a:off x="715447" y="6517481"/>
            <a:ext cx="6381631" cy="572214"/>
          </a:xfrm>
          <a:prstGeom prst="rect">
            <a:avLst/>
          </a:prstGeom>
          <a:noFill/>
          <a:ln/>
        </p:spPr>
        <p:txBody>
          <a:bodyPr wrap="square" lIns="0" tIns="0" rIns="0" bIns="0" rtlCol="0" anchor="t"/>
          <a:lstStyle/>
          <a:p>
            <a:pPr marL="0" indent="0" algn="l">
              <a:lnSpc>
                <a:spcPts val="2250"/>
              </a:lnSpc>
              <a:buNone/>
            </a:pPr>
            <a:r>
              <a:rPr lang="en-US" sz="1400" dirty="0">
                <a:solidFill>
                  <a:srgbClr val="FFFFFF"/>
                </a:solidFill>
                <a:latin typeface="PT Sans" pitchFamily="34" charset="0"/>
                <a:ea typeface="PT Sans" pitchFamily="34" charset="-122"/>
                <a:cs typeface="PT Sans" pitchFamily="34" charset="-120"/>
              </a:rPr>
              <a:t>L'application est également </a:t>
            </a:r>
            <a:r>
              <a:rPr lang="en-US" sz="1400" b="1" dirty="0">
                <a:solidFill>
                  <a:srgbClr val="FFFFFF"/>
                </a:solidFill>
                <a:latin typeface="PT Sans" pitchFamily="34" charset="0"/>
                <a:ea typeface="PT Sans" pitchFamily="34" charset="-122"/>
                <a:cs typeface="PT Sans" pitchFamily="34" charset="-120"/>
              </a:rPr>
              <a:t>adaptée aux mobiles</a:t>
            </a:r>
            <a:r>
              <a:rPr lang="en-US" sz="1400" dirty="0">
                <a:solidFill>
                  <a:srgbClr val="FFFFFF"/>
                </a:solidFill>
                <a:latin typeface="PT Sans" pitchFamily="34" charset="0"/>
                <a:ea typeface="PT Sans" pitchFamily="34" charset="-122"/>
                <a:cs typeface="PT Sans" pitchFamily="34" charset="-120"/>
              </a:rPr>
              <a:t>, assurant une expérience cohérente sur tous les appareils.</a:t>
            </a:r>
            <a:endParaRPr lang="en-US" sz="1400" dirty="0"/>
          </a:p>
        </p:txBody>
      </p:sp>
      <p:pic>
        <p:nvPicPr>
          <p:cNvPr id="12" name="Image 0" descr="preencoded.png"/>
          <p:cNvPicPr>
            <a:picLocks noChangeAspect="1"/>
          </p:cNvPicPr>
          <p:nvPr/>
        </p:nvPicPr>
        <p:blipFill>
          <a:blip r:embed="rId3"/>
          <a:stretch>
            <a:fillRect/>
          </a:stretch>
        </p:blipFill>
        <p:spPr>
          <a:xfrm>
            <a:off x="7540942" y="2055042"/>
            <a:ext cx="6882068" cy="5396841"/>
          </a:xfrm>
          <a:prstGeom prst="rect">
            <a:avLst/>
          </a:prstGeom>
        </p:spPr>
      </p:pic>
      <p:sp>
        <p:nvSpPr>
          <p:cNvPr id="13" name="Text 10"/>
          <p:cNvSpPr/>
          <p:nvPr/>
        </p:nvSpPr>
        <p:spPr>
          <a:xfrm>
            <a:off x="715447" y="7451884"/>
            <a:ext cx="13199507" cy="286107"/>
          </a:xfrm>
          <a:prstGeom prst="rect">
            <a:avLst/>
          </a:prstGeom>
          <a:noFill/>
          <a:ln/>
        </p:spPr>
        <p:txBody>
          <a:bodyPr wrap="none" lIns="0" tIns="0" rIns="0" bIns="0" rtlCol="0" anchor="t"/>
          <a:lstStyle/>
          <a:p>
            <a:pPr marL="0" indent="0" algn="l">
              <a:lnSpc>
                <a:spcPts val="2250"/>
              </a:lnSpc>
              <a:buNone/>
            </a:pPr>
            <a:r>
              <a:rPr lang="en-US" sz="1400" dirty="0">
                <a:solidFill>
                  <a:srgbClr val="FFFFFF"/>
                </a:solidFill>
                <a:latin typeface="PT Sans" pitchFamily="34" charset="0"/>
                <a:ea typeface="PT Sans" pitchFamily="34" charset="-122"/>
                <a:cs typeface="PT Sans" pitchFamily="34" charset="-120"/>
              </a:rPr>
              <a:t>Essayez-la vous-même : https://car-valuation-tunisia.streamlit.app/</a:t>
            </a:r>
            <a:endParaRPr lang="en-US" sz="1400" dirty="0"/>
          </a:p>
        </p:txBody>
      </p:sp>
      <p:pic>
        <p:nvPicPr>
          <p:cNvPr id="14" name="Picture 13">
            <a:extLst>
              <a:ext uri="{FF2B5EF4-FFF2-40B4-BE49-F238E27FC236}">
                <a16:creationId xmlns:a16="http://schemas.microsoft.com/office/drawing/2014/main" id="{CB8C33AF-8B7B-E12D-BFE4-501155A8723C}"/>
              </a:ext>
            </a:extLst>
          </p:cNvPr>
          <p:cNvPicPr>
            <a:picLocks noChangeAspect="1"/>
          </p:cNvPicPr>
          <p:nvPr/>
        </p:nvPicPr>
        <p:blipFill>
          <a:blip r:embed="rId4"/>
          <a:stretch>
            <a:fillRect/>
          </a:stretch>
        </p:blipFill>
        <p:spPr>
          <a:xfrm>
            <a:off x="12258344" y="7729979"/>
            <a:ext cx="2372056" cy="49962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006792"/>
            <a:ext cx="9166860" cy="615910"/>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Nunito Semi Bold" pitchFamily="34" charset="0"/>
                <a:ea typeface="Nunito Semi Bold" pitchFamily="34" charset="-122"/>
                <a:cs typeface="Nunito Semi Bold" pitchFamily="34" charset="-120"/>
              </a:rPr>
              <a:t>Démo en Direct : Découvrez l'Application</a:t>
            </a:r>
            <a:endParaRPr lang="en-US" sz="3850" dirty="0"/>
          </a:p>
        </p:txBody>
      </p:sp>
      <p:sp>
        <p:nvSpPr>
          <p:cNvPr id="3" name="Text 1"/>
          <p:cNvSpPr/>
          <p:nvPr/>
        </p:nvSpPr>
        <p:spPr>
          <a:xfrm>
            <a:off x="837724" y="2041565"/>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FFFFFF"/>
                </a:solidFill>
                <a:latin typeface="PT Sans" pitchFamily="34" charset="0"/>
                <a:ea typeface="PT Sans" pitchFamily="34" charset="-122"/>
                <a:cs typeface="PT Sans" pitchFamily="34" charset="-120"/>
              </a:rPr>
              <a:t>Faisons une visite rapide de l'application Streamlit et voyons la prédiction du prix des voitures en action. L'interface est conçue pour être simple, réactive et offrir une valeur immédiate.</a:t>
            </a:r>
            <a:endParaRPr lang="en-US" sz="1600" dirty="0"/>
          </a:p>
        </p:txBody>
      </p:sp>
      <p:sp>
        <p:nvSpPr>
          <p:cNvPr id="4" name="Text 2"/>
          <p:cNvSpPr/>
          <p:nvPr/>
        </p:nvSpPr>
        <p:spPr>
          <a:xfrm>
            <a:off x="837724" y="3025735"/>
            <a:ext cx="5383530" cy="369689"/>
          </a:xfrm>
          <a:prstGeom prst="rect">
            <a:avLst/>
          </a:prstGeom>
          <a:noFill/>
          <a:ln/>
        </p:spPr>
        <p:txBody>
          <a:bodyPr wrap="none" lIns="0" tIns="0" rIns="0" bIns="0" rtlCol="0" anchor="t"/>
          <a:lstStyle/>
          <a:p>
            <a:pPr marL="0" indent="0" algn="l">
              <a:lnSpc>
                <a:spcPts val="2900"/>
              </a:lnSpc>
              <a:buNone/>
            </a:pPr>
            <a:r>
              <a:rPr lang="en-US" sz="2300" dirty="0">
                <a:solidFill>
                  <a:srgbClr val="FFFFFF"/>
                </a:solidFill>
                <a:latin typeface="Nunito Semi Bold" pitchFamily="34" charset="0"/>
                <a:ea typeface="Nunito Semi Bold" pitchFamily="34" charset="-122"/>
                <a:cs typeface="Nunito Semi Bold" pitchFamily="34" charset="-120"/>
              </a:rPr>
              <a:t>Étapes pour Obtenir un Prix Instantané :</a:t>
            </a:r>
            <a:endParaRPr lang="en-US" sz="2300" dirty="0"/>
          </a:p>
        </p:txBody>
      </p:sp>
      <p:sp>
        <p:nvSpPr>
          <p:cNvPr id="5" name="Text 3"/>
          <p:cNvSpPr/>
          <p:nvPr/>
        </p:nvSpPr>
        <p:spPr>
          <a:xfrm>
            <a:off x="837724" y="3709511"/>
            <a:ext cx="12954952" cy="670084"/>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FFFFFF"/>
                </a:solidFill>
                <a:latin typeface="PT Sans" pitchFamily="34" charset="0"/>
                <a:ea typeface="PT Sans" pitchFamily="34" charset="-122"/>
                <a:cs typeface="PT Sans" pitchFamily="34" charset="-120"/>
              </a:rPr>
              <a:t>Remplissez les Détails :</a:t>
            </a:r>
            <a:r>
              <a:rPr lang="en-US" sz="1600" dirty="0">
                <a:solidFill>
                  <a:srgbClr val="FFFFFF"/>
                </a:solidFill>
                <a:latin typeface="PT Sans" pitchFamily="34" charset="0"/>
                <a:ea typeface="PT Sans" pitchFamily="34" charset="-122"/>
                <a:cs typeface="PT Sans" pitchFamily="34" charset="-120"/>
              </a:rPr>
              <a:t> Utilisez les menus déroulants et les curseurs pour entrer l'année, le kilométrage, la marque, le type de carburant, etc. de la voiture.</a:t>
            </a:r>
            <a:endParaRPr lang="en-US" sz="1600" dirty="0"/>
          </a:p>
        </p:txBody>
      </p:sp>
      <p:sp>
        <p:nvSpPr>
          <p:cNvPr id="6" name="Text 4"/>
          <p:cNvSpPr/>
          <p:nvPr/>
        </p:nvSpPr>
        <p:spPr>
          <a:xfrm>
            <a:off x="837724" y="4452818"/>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b="1" dirty="0">
                <a:solidFill>
                  <a:srgbClr val="FFFFFF"/>
                </a:solidFill>
                <a:latin typeface="PT Sans" pitchFamily="34" charset="0"/>
                <a:ea typeface="PT Sans" pitchFamily="34" charset="-122"/>
                <a:cs typeface="PT Sans" pitchFamily="34" charset="-120"/>
              </a:rPr>
              <a:t>Cliquez sur Prédire :</a:t>
            </a:r>
            <a:r>
              <a:rPr lang="en-US" sz="1600" dirty="0">
                <a:solidFill>
                  <a:srgbClr val="FFFFFF"/>
                </a:solidFill>
                <a:latin typeface="PT Sans" pitchFamily="34" charset="0"/>
                <a:ea typeface="PT Sans" pitchFamily="34" charset="-122"/>
                <a:cs typeface="PT Sans" pitchFamily="34" charset="-120"/>
              </a:rPr>
              <a:t> Appuyez sur le bouton "Prédire le Prix".</a:t>
            </a:r>
            <a:endParaRPr lang="en-US" sz="1600" dirty="0"/>
          </a:p>
        </p:txBody>
      </p:sp>
      <p:sp>
        <p:nvSpPr>
          <p:cNvPr id="7" name="Text 5"/>
          <p:cNvSpPr/>
          <p:nvPr/>
        </p:nvSpPr>
        <p:spPr>
          <a:xfrm>
            <a:off x="837724" y="4861084"/>
            <a:ext cx="12954952" cy="335042"/>
          </a:xfrm>
          <a:prstGeom prst="rect">
            <a:avLst/>
          </a:prstGeom>
          <a:noFill/>
          <a:ln/>
        </p:spPr>
        <p:txBody>
          <a:bodyPr wrap="none" lIns="0" tIns="0" rIns="0" bIns="0" rtlCol="0" anchor="t"/>
          <a:lstStyle/>
          <a:p>
            <a:pPr marL="342900" indent="-342900" algn="l">
              <a:lnSpc>
                <a:spcPts val="2600"/>
              </a:lnSpc>
              <a:buSzPct val="100000"/>
              <a:buChar char="•"/>
            </a:pPr>
            <a:r>
              <a:rPr lang="en-US" sz="1600" b="1" dirty="0">
                <a:solidFill>
                  <a:srgbClr val="FFFFFF"/>
                </a:solidFill>
                <a:latin typeface="PT Sans" pitchFamily="34" charset="0"/>
                <a:ea typeface="PT Sans" pitchFamily="34" charset="-122"/>
                <a:cs typeface="PT Sans" pitchFamily="34" charset="-120"/>
              </a:rPr>
              <a:t>Voir le Prix + la Fourchette :</a:t>
            </a:r>
            <a:r>
              <a:rPr lang="en-US" sz="1600" dirty="0">
                <a:solidFill>
                  <a:srgbClr val="FFFFFF"/>
                </a:solidFill>
                <a:latin typeface="PT Sans" pitchFamily="34" charset="0"/>
                <a:ea typeface="PT Sans" pitchFamily="34" charset="-122"/>
                <a:cs typeface="PT Sans" pitchFamily="34" charset="-120"/>
              </a:rPr>
              <a:t> Visualisez instantanément le prix estimé et un intervalle de confiance (fourchette) pour votre voiture.</a:t>
            </a:r>
            <a:endParaRPr lang="en-US" sz="1600" dirty="0"/>
          </a:p>
        </p:txBody>
      </p:sp>
      <p:sp>
        <p:nvSpPr>
          <p:cNvPr id="8" name="Text 6"/>
          <p:cNvSpPr/>
          <p:nvPr/>
        </p:nvSpPr>
        <p:spPr>
          <a:xfrm>
            <a:off x="837724" y="5431750"/>
            <a:ext cx="12954952" cy="335042"/>
          </a:xfrm>
          <a:prstGeom prst="rect">
            <a:avLst/>
          </a:prstGeom>
          <a:noFill/>
          <a:ln/>
        </p:spPr>
        <p:txBody>
          <a:bodyPr wrap="none" lIns="0" tIns="0" rIns="0" bIns="0" rtlCol="0" anchor="t"/>
          <a:lstStyle/>
          <a:p>
            <a:pPr marL="0" indent="0" algn="l">
              <a:lnSpc>
                <a:spcPts val="2600"/>
              </a:lnSpc>
              <a:buNone/>
            </a:pPr>
            <a:endParaRPr lang="en-US" sz="1600" dirty="0"/>
          </a:p>
        </p:txBody>
      </p:sp>
      <p:sp>
        <p:nvSpPr>
          <p:cNvPr id="9" name="Text 7"/>
          <p:cNvSpPr/>
          <p:nvPr/>
        </p:nvSpPr>
        <p:spPr>
          <a:xfrm>
            <a:off x="837724" y="6080879"/>
            <a:ext cx="4243388" cy="492681"/>
          </a:xfrm>
          <a:prstGeom prst="rect">
            <a:avLst/>
          </a:prstGeom>
          <a:noFill/>
          <a:ln/>
        </p:spPr>
        <p:txBody>
          <a:bodyPr wrap="none" lIns="0" tIns="0" rIns="0" bIns="0" rtlCol="0" anchor="t"/>
          <a:lstStyle/>
          <a:p>
            <a:pPr marL="0" indent="0" algn="l">
              <a:lnSpc>
                <a:spcPts val="3850"/>
              </a:lnSpc>
              <a:buNone/>
            </a:pPr>
            <a:r>
              <a:rPr lang="en-US" sz="3100" dirty="0">
                <a:solidFill>
                  <a:srgbClr val="FFFFFF"/>
                </a:solidFill>
                <a:latin typeface="Nunito Semi Bold" pitchFamily="34" charset="0"/>
                <a:ea typeface="Nunito Semi Bold" pitchFamily="34" charset="-122"/>
                <a:cs typeface="Nunito Semi Bold" pitchFamily="34" charset="-120"/>
              </a:rPr>
              <a:t>Essayez-le maintenant !</a:t>
            </a:r>
            <a:endParaRPr lang="en-US" sz="3100" dirty="0"/>
          </a:p>
        </p:txBody>
      </p:sp>
      <p:sp>
        <p:nvSpPr>
          <p:cNvPr id="10" name="Text 8"/>
          <p:cNvSpPr/>
          <p:nvPr/>
        </p:nvSpPr>
        <p:spPr>
          <a:xfrm>
            <a:off x="837724" y="6887647"/>
            <a:ext cx="12954952" cy="335042"/>
          </a:xfrm>
          <a:prstGeom prst="rect">
            <a:avLst/>
          </a:prstGeom>
          <a:noFill/>
          <a:ln/>
        </p:spPr>
        <p:txBody>
          <a:bodyPr wrap="none" lIns="0" tIns="0" rIns="0" bIns="0" rtlCol="0" anchor="t"/>
          <a:lstStyle/>
          <a:p>
            <a:pPr marL="0" indent="0" algn="l">
              <a:lnSpc>
                <a:spcPts val="2600"/>
              </a:lnSpc>
              <a:buNone/>
            </a:pPr>
            <a:endParaRPr lang="en-US" sz="1600" dirty="0"/>
          </a:p>
        </p:txBody>
      </p:sp>
      <p:pic>
        <p:nvPicPr>
          <p:cNvPr id="11" name="Picture 10">
            <a:extLst>
              <a:ext uri="{FF2B5EF4-FFF2-40B4-BE49-F238E27FC236}">
                <a16:creationId xmlns:a16="http://schemas.microsoft.com/office/drawing/2014/main" id="{77F49CBD-F849-4459-D8E2-44252E56C055}"/>
              </a:ext>
            </a:extLst>
          </p:cNvPr>
          <p:cNvPicPr>
            <a:picLocks noChangeAspect="1"/>
          </p:cNvPicPr>
          <p:nvPr/>
        </p:nvPicPr>
        <p:blipFill>
          <a:blip r:embed="rId3"/>
          <a:stretch>
            <a:fillRect/>
          </a:stretch>
        </p:blipFill>
        <p:spPr>
          <a:xfrm>
            <a:off x="12258344" y="7729979"/>
            <a:ext cx="2372056" cy="49962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TotalTime>
  <Words>1411</Words>
  <Application>Microsoft Office PowerPoint</Application>
  <PresentationFormat>Custom</PresentationFormat>
  <Paragraphs>105</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Nunito Semi Bold</vt:lpstr>
      <vt:lpstr>Arial</vt:lpstr>
      <vt:lpstr>PT Sans</vt:lpstr>
      <vt:lpstr>Nunito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khalil.amemri</cp:lastModifiedBy>
  <cp:revision>6</cp:revision>
  <dcterms:created xsi:type="dcterms:W3CDTF">2025-12-03T12:51:34Z</dcterms:created>
  <dcterms:modified xsi:type="dcterms:W3CDTF">2025-12-04T14:35:02Z</dcterms:modified>
</cp:coreProperties>
</file>